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C3531-34A6-4A0D-8405-5F256B741B70}" type="datetimeFigureOut">
              <a:rPr lang="ru-RU" smtClean="0"/>
              <a:pPr/>
              <a:t>18.12.2019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6F0E0-62F9-4FF0-B2EF-4ECD05F336F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27B6F0E0-62F9-4FF0-B2EF-4ECD05F336F1}"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50FF21-9305-424E-8558-82B81BC025D1}" type="datetimeFigureOut">
              <a:rPr lang="ru-RU" smtClean="0"/>
              <a:pPr/>
              <a:t>18.12.2019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B33AE1-B24E-47F4-92A1-B222FB25F8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0FF21-9305-424E-8558-82B81BC025D1}" type="datetimeFigureOut">
              <a:rPr lang="ru-RU" smtClean="0"/>
              <a:pPr/>
              <a:t>18.12.2019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33AE1-B24E-47F4-92A1-B222FB25F8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9"/>
            <a:ext cx="8062664" cy="936103"/>
          </a:xfrm>
        </p:spPr>
        <p:txBody>
          <a:bodyPr>
            <a:normAutofit/>
          </a:bodyPr>
          <a:lstStyle/>
          <a:p>
            <a:r>
              <a:rPr lang="ru-RU" sz="2800" b="1" u="sng" dirty="0" smtClean="0">
                <a:latin typeface="Times New Roman" pitchFamily="18" charset="0"/>
                <a:cs typeface="Times New Roman" pitchFamily="18" charset="0"/>
              </a:rPr>
              <a:t>День воинской славы России</a:t>
            </a:r>
            <a:endParaRPr lang="ru-RU" sz="2800" b="1" u="sng"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pic>
        <p:nvPicPr>
          <p:cNvPr id="5" name="Рисунок 4" descr="C:\Users\User\Desktop\1 декабря.jpg"/>
          <p:cNvPicPr/>
          <p:nvPr/>
        </p:nvPicPr>
        <p:blipFill>
          <a:blip r:embed="rId3" cstate="print"/>
          <a:srcRect/>
          <a:stretch>
            <a:fillRect/>
          </a:stretch>
        </p:blipFill>
        <p:spPr bwMode="auto">
          <a:xfrm>
            <a:off x="251520" y="1412776"/>
            <a:ext cx="8496943" cy="53285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u="sng" dirty="0">
                <a:latin typeface="Times New Roman" pitchFamily="18" charset="0"/>
                <a:cs typeface="Times New Roman" pitchFamily="18" charset="0"/>
              </a:rPr>
              <a:t>Памятная дата России</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3 декабря. В </a:t>
            </a:r>
            <a:r>
              <a:rPr lang="ru-RU" sz="1600" dirty="0">
                <a:latin typeface="Times New Roman" pitchFamily="18" charset="0"/>
                <a:cs typeface="Times New Roman" pitchFamily="18" charset="0"/>
              </a:rPr>
              <a:t>этот день в 1966 году, в ознаменование 25-й годовщины разгрома немецких войск под Москвой, прах неизвестного солдата перенесен из братской могилы на 41-м </a:t>
            </a:r>
            <a:r>
              <a:rPr lang="ru-RU" sz="1600" u="sng" dirty="0">
                <a:latin typeface="Times New Roman" pitchFamily="18" charset="0"/>
                <a:cs typeface="Times New Roman" pitchFamily="18" charset="0"/>
              </a:rPr>
              <a:t>километре</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Ленинградского  </a:t>
            </a:r>
            <a:r>
              <a:rPr lang="ru-RU" sz="1600" dirty="0">
                <a:latin typeface="Times New Roman" pitchFamily="18" charset="0"/>
                <a:cs typeface="Times New Roman" pitchFamily="18" charset="0"/>
              </a:rPr>
              <a:t>шоссе </a:t>
            </a:r>
            <a:r>
              <a:rPr lang="ru-RU" sz="1600" dirty="0" smtClean="0">
                <a:latin typeface="Times New Roman" pitchFamily="18" charset="0"/>
                <a:cs typeface="Times New Roman" pitchFamily="18" charset="0"/>
              </a:rPr>
              <a:t>и торжественно </a:t>
            </a:r>
            <a:r>
              <a:rPr lang="ru-RU" sz="1600" dirty="0">
                <a:latin typeface="Times New Roman" pitchFamily="18" charset="0"/>
                <a:cs typeface="Times New Roman" pitchFamily="18" charset="0"/>
              </a:rPr>
              <a:t>захоронен у Кремлевской стены. 8 мая 1967 года зажжен Вечный огонь</a:t>
            </a:r>
            <a:r>
              <a:rPr lang="ru-RU" dirty="0" smtClean="0"/>
              <a:t>.</a:t>
            </a:r>
            <a:endParaRPr lang="ru-RU" dirty="0"/>
          </a:p>
        </p:txBody>
      </p:sp>
      <p:pic>
        <p:nvPicPr>
          <p:cNvPr id="14338" name="Picture 2" descr="C:\Users\User\Downloads\s1200.jpg"/>
          <p:cNvPicPr>
            <a:picLocks noGrp="1" noChangeAspect="1" noChangeArrowheads="1"/>
          </p:cNvPicPr>
          <p:nvPr>
            <p:ph idx="1"/>
          </p:nvPr>
        </p:nvPicPr>
        <p:blipFill>
          <a:blip r:embed="rId2" cstate="print"/>
          <a:srcRect/>
          <a:stretch>
            <a:fillRect/>
          </a:stretch>
        </p:blipFill>
        <p:spPr bwMode="auto">
          <a:xfrm>
            <a:off x="251520" y="1556792"/>
            <a:ext cx="8352928" cy="47525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u="sng" dirty="0" smtClean="0">
                <a:latin typeface="Times New Roman" pitchFamily="18" charset="0"/>
                <a:cs typeface="Times New Roman" pitchFamily="18" charset="0"/>
              </a:rPr>
              <a:t>5 декабря  </a:t>
            </a:r>
            <a:r>
              <a:rPr lang="ru-RU" sz="3100" b="1" u="sng" dirty="0">
                <a:latin typeface="Times New Roman" pitchFamily="18" charset="0"/>
                <a:cs typeface="Times New Roman" pitchFamily="18" charset="0"/>
              </a:rPr>
              <a:t>1941 </a:t>
            </a:r>
            <a:r>
              <a:rPr lang="ru-RU" sz="2000" dirty="0" smtClean="0"/>
              <a:t/>
            </a:r>
            <a:br>
              <a:rPr lang="ru-RU" sz="2000" dirty="0" smtClean="0"/>
            </a:br>
            <a:r>
              <a:rPr lang="ru-RU" sz="1600" dirty="0" smtClean="0"/>
              <a:t>году </a:t>
            </a:r>
            <a:r>
              <a:rPr lang="ru-RU" sz="1600" dirty="0"/>
              <a:t>началось контрнаступление Красной Армии против немецко-фашистских войск в битве под Москвой. «В результате начатого наступления группировки врага разбиты и поспешно отходят, бросая технику, вооружения и неся огромные потери», — сообщало в декабре 41-го </a:t>
            </a:r>
            <a:r>
              <a:rPr lang="ru-RU" sz="1600" dirty="0" err="1"/>
              <a:t>Совинформбюро</a:t>
            </a:r>
            <a:r>
              <a:rPr lang="ru-RU" dirty="0" smtClean="0"/>
              <a:t>.</a:t>
            </a:r>
            <a:endParaRPr lang="ru-RU" dirty="0"/>
          </a:p>
        </p:txBody>
      </p:sp>
      <p:pic>
        <p:nvPicPr>
          <p:cNvPr id="15362" name="Picture 2" descr="C:\Users\User\Downloads\hello_html_3dec0a71.png"/>
          <p:cNvPicPr>
            <a:picLocks noGrp="1" noChangeAspect="1" noChangeArrowheads="1"/>
          </p:cNvPicPr>
          <p:nvPr>
            <p:ph idx="1"/>
          </p:nvPr>
        </p:nvPicPr>
        <p:blipFill>
          <a:blip r:embed="rId2" cstate="print"/>
          <a:srcRect/>
          <a:stretch>
            <a:fillRect/>
          </a:stretch>
        </p:blipFill>
        <p:spPr bwMode="auto">
          <a:xfrm>
            <a:off x="395536" y="1600200"/>
            <a:ext cx="8352928"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3100" b="1" u="sng" dirty="0">
                <a:latin typeface="Times New Roman" pitchFamily="18" charset="0"/>
                <a:cs typeface="Times New Roman" pitchFamily="18" charset="0"/>
              </a:rPr>
              <a:t>В этот день в 1769 году </a:t>
            </a:r>
            <a:r>
              <a:rPr lang="ru-RU" sz="3100" b="1" u="sng" dirty="0" smtClean="0">
                <a:latin typeface="Times New Roman" pitchFamily="18" charset="0"/>
                <a:cs typeface="Times New Roman" pitchFamily="18" charset="0"/>
              </a:rPr>
              <a:t/>
            </a:r>
            <a:br>
              <a:rPr lang="ru-RU" sz="3100" b="1" u="sng"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Екатериной </a:t>
            </a:r>
            <a:r>
              <a:rPr lang="ru-RU" sz="1400" dirty="0">
                <a:latin typeface="Times New Roman" pitchFamily="18" charset="0"/>
                <a:cs typeface="Times New Roman" pitchFamily="18" charset="0"/>
              </a:rPr>
              <a:t>II был учрежден орден Святого Георгия — высшая военная награда. Георгиевская лента символически связала героев разных эпох. В зимний день Георгия Победоносца мы чествуем Героев Советского Союза, Героев России, кавалеров Ордена Славы и ордена Святого Георгия.</a:t>
            </a:r>
          </a:p>
        </p:txBody>
      </p:sp>
      <p:pic>
        <p:nvPicPr>
          <p:cNvPr id="16386" name="Picture 2" descr="C:\Users\User\Downloads\9_dek.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300" dirty="0">
                <a:latin typeface="Times New Roman" pitchFamily="18" charset="0"/>
                <a:cs typeface="Times New Roman" pitchFamily="18" charset="0"/>
              </a:rPr>
              <a:t/>
            </a:r>
            <a:br>
              <a:rPr lang="ru-RU" sz="1300" dirty="0">
                <a:latin typeface="Times New Roman" pitchFamily="18" charset="0"/>
                <a:cs typeface="Times New Roman" pitchFamily="18" charset="0"/>
              </a:rPr>
            </a:br>
            <a:r>
              <a:rPr lang="ru-RU" sz="1300" dirty="0">
                <a:latin typeface="Times New Roman" pitchFamily="18" charset="0"/>
                <a:cs typeface="Times New Roman" pitchFamily="18" charset="0"/>
              </a:rPr>
              <a:t>В этот день в 1877 году русские войска взяли крепость Плевна в Болгарии. В бою, который предрешил исход Русско-Турецкой войны, мы потеряли 192 человека. Потери турок — до 6000 убитыми и 44000 пленными. Благодарные болгары обещали, что это сражение «навсегда останется в памяти наших потомков»…</a:t>
            </a:r>
            <a:r>
              <a:rPr lang="ru-RU" dirty="0"/>
              <a:t/>
            </a:r>
            <a:br>
              <a:rPr lang="ru-RU" dirty="0"/>
            </a:br>
            <a:endParaRPr lang="ru-RU" dirty="0"/>
          </a:p>
        </p:txBody>
      </p:sp>
      <p:pic>
        <p:nvPicPr>
          <p:cNvPr id="17410" name="Picture 2" descr="C:\Users\User\Downloads\10 дек.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87208" cy="706090"/>
          </a:xfrm>
        </p:spPr>
        <p:txBody>
          <a:bodyPr>
            <a:normAutofit fontScale="90000"/>
          </a:bodyPr>
          <a:lstStyle/>
          <a:p>
            <a:r>
              <a:rPr lang="ru-RU" dirty="0"/>
              <a:t/>
            </a:r>
            <a:br>
              <a:rPr lang="ru-RU" dirty="0"/>
            </a:br>
            <a:r>
              <a:rPr lang="ru-RU" sz="3100" b="1" u="sng" dirty="0" smtClean="0">
                <a:latin typeface="Times New Roman" pitchFamily="18" charset="0"/>
                <a:cs typeface="Times New Roman" pitchFamily="18" charset="0"/>
              </a:rPr>
              <a:t>17 декабря  в 1788 году</a:t>
            </a:r>
            <a:r>
              <a:rPr lang="ru-RU" sz="1800" b="1" dirty="0" smtClean="0"/>
              <a:t/>
            </a:r>
            <a:br>
              <a:rPr lang="ru-RU" sz="1800" b="1" dirty="0" smtClean="0"/>
            </a:br>
            <a:r>
              <a:rPr lang="ru-RU" sz="18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русские войска под командованием князя Потемкина взяли турецкую крепость Очаков на побережье Черного моря рядом с устьем Днепра. </a:t>
            </a:r>
            <a:r>
              <a:rPr lang="ru-RU" sz="1300" dirty="0" err="1" smtClean="0">
                <a:latin typeface="Times New Roman" pitchFamily="18" charset="0"/>
                <a:cs typeface="Times New Roman" pitchFamily="18" charset="0"/>
              </a:rPr>
              <a:t>Грибоедовское</a:t>
            </a:r>
            <a:r>
              <a:rPr lang="ru-RU" sz="1300" dirty="0" smtClean="0">
                <a:latin typeface="Times New Roman" pitchFamily="18" charset="0"/>
                <a:cs typeface="Times New Roman" pitchFamily="18" charset="0"/>
              </a:rPr>
              <a:t> крылатое выражение «времен </a:t>
            </a:r>
            <a:r>
              <a:rPr lang="ru-RU" sz="1300" dirty="0" err="1" smtClean="0">
                <a:latin typeface="Times New Roman" pitchFamily="18" charset="0"/>
                <a:cs typeface="Times New Roman" pitchFamily="18" charset="0"/>
              </a:rPr>
              <a:t>Очаковских</a:t>
            </a:r>
            <a:r>
              <a:rPr lang="ru-RU" sz="1300" dirty="0" smtClean="0">
                <a:latin typeface="Times New Roman" pitchFamily="18" charset="0"/>
                <a:cs typeface="Times New Roman" pitchFamily="18" charset="0"/>
              </a:rPr>
              <a:t> и покоренья Крыма» увековечило славную победу полководца Екатерины II.</a:t>
            </a:r>
            <a:endParaRPr lang="ru-RU" dirty="0">
              <a:latin typeface="Times New Roman" pitchFamily="18" charset="0"/>
              <a:cs typeface="Times New Roman" pitchFamily="18" charset="0"/>
            </a:endParaRPr>
          </a:p>
        </p:txBody>
      </p:sp>
      <p:pic>
        <p:nvPicPr>
          <p:cNvPr id="18434" name="Picture 2" descr="C:\Users\User\Downloads\183000f1a24810ba4fa66375f7fdc5d5.jpg"/>
          <p:cNvPicPr>
            <a:picLocks noGrp="1" noChangeAspect="1" noChangeArrowheads="1"/>
          </p:cNvPicPr>
          <p:nvPr>
            <p:ph idx="1"/>
          </p:nvPr>
        </p:nvPicPr>
        <p:blipFill>
          <a:blip r:embed="rId2" cstate="print"/>
          <a:srcRect/>
          <a:stretch>
            <a:fillRect/>
          </a:stretch>
        </p:blipFill>
        <p:spPr bwMode="auto">
          <a:xfrm>
            <a:off x="1175532" y="1600200"/>
            <a:ext cx="6792936"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t/>
            </a:r>
            <a:br>
              <a:rPr lang="ru-RU" sz="1800" dirty="0"/>
            </a:br>
            <a:r>
              <a:rPr lang="ru-RU" sz="3100" b="1" u="sng" dirty="0">
                <a:latin typeface="Times New Roman" pitchFamily="18" charset="0"/>
                <a:cs typeface="Times New Roman" pitchFamily="18" charset="0"/>
              </a:rPr>
              <a:t>23 декабря 1914 </a:t>
            </a:r>
            <a:r>
              <a:rPr lang="ru-RU" sz="3100" b="1" u="sng" dirty="0" smtClean="0">
                <a:latin typeface="Times New Roman" pitchFamily="18" charset="0"/>
                <a:cs typeface="Times New Roman" pitchFamily="18" charset="0"/>
              </a:rPr>
              <a:t>года</a:t>
            </a:r>
            <a:r>
              <a:rPr lang="ru-RU" sz="2200" b="1" dirty="0" smtClean="0"/>
              <a:t/>
            </a:r>
            <a:br>
              <a:rPr lang="ru-RU" sz="2200" b="1" dirty="0" smtClean="0"/>
            </a:br>
            <a:r>
              <a:rPr lang="ru-RU" sz="2200" b="1"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указом императора Николая II было утверждено постановление Военного Совета о формировании первой эскадры самолетов «Илья Муромец». Это положило начало дальней (стратегической) авиации не только в России, но и в мире. День Дальней авиации </a:t>
            </a:r>
            <a:r>
              <a:rPr lang="ru-RU" sz="1800" dirty="0" smtClean="0">
                <a:latin typeface="Times New Roman" pitchFamily="18" charset="0"/>
                <a:cs typeface="Times New Roman" pitchFamily="18" charset="0"/>
              </a:rPr>
              <a:t>ВВС России</a:t>
            </a:r>
            <a:r>
              <a:rPr lang="ru-RU" dirty="0">
                <a:latin typeface="Times New Roman" pitchFamily="18" charset="0"/>
                <a:cs typeface="Times New Roman" pitchFamily="18" charset="0"/>
              </a:rPr>
              <a:t>.</a:t>
            </a:r>
          </a:p>
        </p:txBody>
      </p:sp>
      <p:pic>
        <p:nvPicPr>
          <p:cNvPr id="19458" name="Picture 2" descr="C:\Users\User\Downloads\getImage.jpg"/>
          <p:cNvPicPr>
            <a:picLocks noGrp="1" noChangeAspect="1" noChangeArrowheads="1"/>
          </p:cNvPicPr>
          <p:nvPr>
            <p:ph idx="1"/>
          </p:nvPr>
        </p:nvPicPr>
        <p:blipFill>
          <a:blip r:embed="rId2" cstate="print"/>
          <a:srcRect/>
          <a:stretch>
            <a:fillRect/>
          </a:stretch>
        </p:blipFill>
        <p:spPr bwMode="auto">
          <a:xfrm>
            <a:off x="1143000" y="1934369"/>
            <a:ext cx="6858000" cy="45189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smtClean="0">
                <a:latin typeface="Times New Roman" pitchFamily="18" charset="0"/>
                <a:cs typeface="Times New Roman" pitchFamily="18" charset="0"/>
              </a:rPr>
              <a:t>24 декабря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 этот день в 1790 году русские под командованием Суворова взяли турецкую крепость Измаил. Начав штурм перед рассветом, Суворов взял неприступную крепость на Дунае за несколько часов. Из всего гарнизона смог бежать только один человек. Трофеями русских стали 400 турецких знамен.</a:t>
            </a:r>
          </a:p>
        </p:txBody>
      </p:sp>
      <p:pic>
        <p:nvPicPr>
          <p:cNvPr id="20482" name="Picture 2" descr="C:\Users\User\Downloads\u_f984184642c827c61ea375869d015146_800.jpg"/>
          <p:cNvPicPr>
            <a:picLocks noGrp="1" noChangeAspect="1" noChangeArrowheads="1"/>
          </p:cNvPicPr>
          <p:nvPr>
            <p:ph idx="1"/>
          </p:nvPr>
        </p:nvPicPr>
        <p:blipFill>
          <a:blip r:embed="rId2" cstate="print"/>
          <a:srcRect/>
          <a:stretch>
            <a:fillRect/>
          </a:stretch>
        </p:blipFill>
        <p:spPr bwMode="auto">
          <a:xfrm>
            <a:off x="736600" y="1704181"/>
            <a:ext cx="7670800" cy="431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13</Words>
  <Application>Microsoft Office PowerPoint</Application>
  <PresentationFormat>Экран (4:3)</PresentationFormat>
  <Paragraphs>13</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День воинской славы России</vt:lpstr>
      <vt:lpstr>Памятная дата России 3 декабря. В этот день в 1966 году, в ознаменование 25-й годовщины разгрома немецких войск под Москвой, прах неизвестного солдата перенесен из братской могилы на 41-м километре Ленинградского  шоссе и торжественно захоронен у Кремлевской стены. 8 мая 1967 года зажжен Вечный огонь.</vt:lpstr>
      <vt:lpstr>5 декабря  1941  году началось контрнаступление Красной Армии против немецко-фашистских войск в битве под Москвой. «В результате начатого наступления группировки врага разбиты и поспешно отходят, бросая технику, вооружения и неся огромные потери», — сообщало в декабре 41-го Совинформбюро.</vt:lpstr>
      <vt:lpstr> В этот день в 1769 году  Екатериной II был учрежден орден Святого Георгия — высшая военная награда. Георгиевская лента символически связала героев разных эпох. В зимний день Георгия Победоносца мы чествуем Героев Советского Союза, Героев России, кавалеров Ордена Славы и ордена Святого Георгия.</vt:lpstr>
      <vt:lpstr> В этот день в 1877 году русские войска взяли крепость Плевна в Болгарии. В бою, который предрешил исход Русско-Турецкой войны, мы потеряли 192 человека. Потери турок — до 6000 убитыми и 44000 пленными. Благодарные болгары обещали, что это сражение «навсегда останется в памяти наших потомков»… </vt:lpstr>
      <vt:lpstr> 17 декабря  в 1788 году  русские войска под командованием князя Потемкина взяли турецкую крепость Очаков на побережье Черного моря рядом с устьем Днепра. Грибоедовское крылатое выражение «времен Очаковских и покоренья Крыма» увековечило славную победу полководца Екатерины II.</vt:lpstr>
      <vt:lpstr> 23 декабря 1914 года  указом императора Николая II было утверждено постановление Военного Совета о формировании первой эскадры самолетов «Илья Муромец». Это положило начало дальней (стратегической) авиации не только в России, но и в мире. День Дальней авиации ВВС России.</vt:lpstr>
      <vt:lpstr>24 декабря  В этот день в 1790 году русские под командованием Суворова взяли турецкую крепость Измаил. Начав штурм перед рассветом, Суворов взял неприступную крепость на Дунае за несколько часов. Из всего гарнизона смог бежать только один человек. Трофеями русских стали 400 турецких знамен.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воинской славы России</dc:title>
  <dc:creator>User</dc:creator>
  <cp:lastModifiedBy>User</cp:lastModifiedBy>
  <cp:revision>5</cp:revision>
  <dcterms:created xsi:type="dcterms:W3CDTF">2019-12-18T16:56:59Z</dcterms:created>
  <dcterms:modified xsi:type="dcterms:W3CDTF">2019-12-18T18:29:16Z</dcterms:modified>
</cp:coreProperties>
</file>