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  <p:sldMasterId id="2147483856" r:id="rId15"/>
    <p:sldMasterId id="2147483870" r:id="rId16"/>
  </p:sld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1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9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256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671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183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307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4456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3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738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39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44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544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380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112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9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205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006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976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1629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148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90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1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6081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505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916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348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354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155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402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16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832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952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561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4743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797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39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8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80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956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454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67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227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791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0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543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89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322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221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8805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158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53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582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64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833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4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670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22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3166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051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09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43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2786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75430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332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816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592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48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72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58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246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12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648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629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7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0360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49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624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08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25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773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288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45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54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634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886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19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2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464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764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4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0468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80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112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365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681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21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739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4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447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474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024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2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72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5183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33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241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38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0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0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524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91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5310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787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98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50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602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8908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8836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17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9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15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36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20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04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901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6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11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93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44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78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70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04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4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117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091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64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42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19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23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1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73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50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05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32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68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6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3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629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0077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09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23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86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2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3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2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62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0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62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8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79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4122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5931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26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1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691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59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03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28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910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23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777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86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82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6942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349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52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36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70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710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92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58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76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000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500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780-6AE8-4E95-998E-5607736603F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F4E-72BA-4D33-B322-4AA9364E2C8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3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CFC1-3218-4355-B114-2D2F7E7B95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9DDE-AD8E-440B-91B5-CEFBE4F7953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9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8C9-F962-4943-BDF0-8AC70A1B816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D9E-72CE-4D1A-AE53-4200E0BEC01D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98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B9E-9F7B-42CB-B8CB-E1CA4BC4BD1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CEE-5882-4FD3-A332-D2F1BB7BBE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2317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2906-034A-4EF0-897A-5E1E551F5F2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B1A-033A-489E-957D-171F2AF2389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120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A772-5F16-4857-8BE1-919A077D803D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F5E7-42A4-4552-9AC5-05E14F1B76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28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0A-2077-4961-A84D-2FCE1AAA617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111C-696D-4B09-884E-F8068E3A7BE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734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AB2B-6907-4145-946D-43AECE17D2D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C94-4754-46A9-A50F-53BB96F8182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259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7671-19D2-4CED-A350-36C15B87D89E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B62-78F9-4362-A18D-C60496C9197C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290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0D05-5A3D-42C4-8F63-B23FC06F021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4B10-447E-4638-A218-3088EEE99A4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417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C9B-4A80-4BC1-9A76-F42E30DCA27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EA1-2A03-478C-92AE-9F50313666D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96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F5E-989E-48EB-83BB-65EE0D5215D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37B-FB00-47E2-84B3-FC317647F5CF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383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386C-37FD-40B7-A3F5-9E44B6C20E67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2DA-8BE2-487B-8E31-BA66FFE896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67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77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96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38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61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57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2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2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62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85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15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07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91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71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42B24-AAD0-469F-BDF9-7728AD3700B1}" type="datetime1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FEA85-5F17-4049-A4BF-5E3C6BFD2930}" type="slidenum">
              <a:rPr lang="ru-RU">
                <a:solidFill>
                  <a:srgbClr val="FFFFFF">
                    <a:alpha val="65000"/>
                  </a:srgbClr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>
                  <a:alpha val="65000"/>
                </a:srgb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63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hdr="0" ftr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2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884A9A76-92EB-468F-BBD2-D8AE51F7A926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18E1139A-DBE8-40DF-97C1-DA8058367EC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0" y="3762375"/>
            <a:ext cx="45720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E0E5E0"/>
                </a:solidFill>
                <a:latin typeface="Courier New" pitchFamily="49" charset="0"/>
                <a:cs typeface="Tunga" pitchFamily="34" charset="0"/>
              </a:rPr>
              <a:t>     </a:t>
            </a:r>
            <a:r>
              <a:rPr lang="ru-RU" sz="5400" smtClean="0">
                <a:solidFill>
                  <a:srgbClr val="E0E5E0"/>
                </a:solidFill>
                <a:latin typeface="Courier New" pitchFamily="49" charset="0"/>
                <a:cs typeface="Tunga" pitchFamily="34" charset="0"/>
              </a:rPr>
              <a:t>Бег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762000"/>
            <a:ext cx="418941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dirty="0">
                <a:solidFill>
                  <a:srgbClr val="687B66">
                    <a:lumMod val="20000"/>
                    <a:lumOff val="80000"/>
                  </a:srgbClr>
                </a:solidFill>
                <a:latin typeface="Constantia" pitchFamily="18" charset="0"/>
                <a:ea typeface="DFKai-SB" pitchFamily="65" charset="-120"/>
              </a:rPr>
              <a:t>ЛЕГКАЯ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dirty="0">
                <a:solidFill>
                  <a:srgbClr val="687B66">
                    <a:lumMod val="20000"/>
                    <a:lumOff val="80000"/>
                  </a:srgbClr>
                </a:solidFill>
                <a:latin typeface="Constantia" pitchFamily="18" charset="0"/>
                <a:ea typeface="DFKai-SB" pitchFamily="65" charset="-120"/>
              </a:rPr>
              <a:t>АТЛЕТИКА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2819400" cy="326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567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81000"/>
            <a:ext cx="5562600" cy="51816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defRPr/>
            </a:pP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 команде</a:t>
            </a:r>
            <a:endParaRPr lang="ru-RU" sz="42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  <a:p>
            <a:pPr marL="0" indent="0" eaLnBrk="1" hangingPunct="1">
              <a:defRPr/>
            </a:pPr>
            <a:r>
              <a:rPr lang="ru-RU" sz="4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«ВНИМАНИЕ!»</a:t>
            </a: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sz="4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ученик </a:t>
            </a: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слегка сгибает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ногу, перенося тяжесть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тела на впереди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стоящую ногу. </a:t>
            </a:r>
            <a:endParaRPr lang="ru-RU" sz="4200" dirty="0" smtClean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Руки чуть согнуты 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4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 локтях. Взгляд направлен </a:t>
            </a:r>
            <a:r>
              <a:rPr lang="ru-RU" sz="4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вперед</a:t>
            </a:r>
            <a:endParaRPr lang="ru-RU" sz="4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ru-RU" sz="4000" dirty="0">
              <a:solidFill>
                <a:srgbClr val="FFCC00"/>
              </a:solidFill>
              <a:latin typeface="French Script MT" pitchFamily="66" charset="0"/>
            </a:endParaRPr>
          </a:p>
        </p:txBody>
      </p:sp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A25715-44A8-4B5B-94EB-3943241AD2BA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CCD87-DCF5-472E-98B3-8914A5F4705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62000"/>
            <a:ext cx="3371850" cy="483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006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5105400" cy="42973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E0E5E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По команде</a:t>
            </a:r>
            <a:br>
              <a:rPr lang="ru-RU" sz="3600" smtClean="0">
                <a:solidFill>
                  <a:srgbClr val="E0E5E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</a:br>
            <a:r>
              <a:rPr lang="ru-RU" sz="3600" b="1" smtClean="0">
                <a:solidFill>
                  <a:srgbClr val="E0E5E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«МАРШ!»</a:t>
            </a:r>
            <a:br>
              <a:rPr lang="ru-RU" sz="3600" b="1" smtClean="0">
                <a:solidFill>
                  <a:srgbClr val="E0E5E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</a:br>
            <a:r>
              <a:rPr lang="ru-RU" sz="3600" smtClean="0">
                <a:solidFill>
                  <a:srgbClr val="E0E5E0"/>
                </a:solidFill>
                <a:latin typeface="Constantia" pitchFamily="18" charset="0"/>
              </a:rPr>
              <a:t>учащийся, энергично отталкиваясь ногами </a:t>
            </a:r>
            <a:br>
              <a:rPr lang="ru-RU" sz="3600" smtClean="0">
                <a:solidFill>
                  <a:srgbClr val="E0E5E0"/>
                </a:solidFill>
                <a:latin typeface="Constantia" pitchFamily="18" charset="0"/>
              </a:rPr>
            </a:br>
            <a:r>
              <a:rPr lang="ru-RU" sz="3600" smtClean="0">
                <a:solidFill>
                  <a:srgbClr val="E0E5E0"/>
                </a:solidFill>
                <a:latin typeface="Constantia" pitchFamily="18" charset="0"/>
              </a:rPr>
              <a:t>от земли, начинает </a:t>
            </a:r>
            <a:br>
              <a:rPr lang="ru-RU" sz="3600" smtClean="0">
                <a:solidFill>
                  <a:srgbClr val="E0E5E0"/>
                </a:solidFill>
                <a:latin typeface="Constantia" pitchFamily="18" charset="0"/>
              </a:rPr>
            </a:br>
            <a:r>
              <a:rPr lang="ru-RU" sz="3600" smtClean="0">
                <a:solidFill>
                  <a:srgbClr val="E0E5E0"/>
                </a:solidFill>
                <a:latin typeface="Constantia" pitchFamily="18" charset="0"/>
              </a:rPr>
              <a:t>бег, стараясь быстро набрать скорость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B8CF26-74B4-456F-B2C1-108E0AB7B080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80C4D-BA7B-4D4B-9A3F-08DA204B80E0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31558"/>
            <a:ext cx="30480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90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80375" cy="762000"/>
          </a:xfrm>
        </p:spPr>
        <p:txBody>
          <a:bodyPr/>
          <a:lstStyle/>
          <a:p>
            <a:pPr algn="ctr" eaLnBrk="1" hangingPunct="1"/>
            <a:r>
              <a:rPr lang="ru-RU" sz="4800" u="sng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Стартовый разбег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5334000" cy="4648200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French Script MT" pitchFamily="66" charset="0"/>
              </a:rPr>
              <a:t>   </a:t>
            </a:r>
            <a:r>
              <a:rPr lang="ru-RU" sz="1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Ученик энергично выполняет беговые движения ногами и работая руками. Туловище наклонено вперед. С </a:t>
            </a:r>
            <a:r>
              <a:rPr lang="ru-RU" sz="1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удлинением </a:t>
            </a:r>
            <a:r>
              <a:rPr lang="ru-RU" sz="1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шагов туловище постепенно выпрямляется, и бегун набирает максимальную скорость, которая поддерживается до конца </a:t>
            </a:r>
            <a:r>
              <a:rPr lang="ru-RU" sz="1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бега</a:t>
            </a:r>
            <a:r>
              <a:rPr lang="ru-RU" sz="1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  <a:endParaRPr lang="ru-RU" sz="128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750762-F42C-4F33-8A19-693DC4A46D0A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7EC65-5F3A-4129-9CA3-8D4626792F28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2909684" cy="317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84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quarter" idx="14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E7173580-DCE8-4B3C-9F5E-4A6AEC13216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81666C3F-561E-456D-AA1A-F4C23ECDF0A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800" u="sng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Бег по дистанции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" y="1219200"/>
            <a:ext cx="4495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бег по дистанции должен быть ритмичным и свободным, с небольшим наклоном туловища вперед (взгляд устремлен вперед); нога касается дорожки передней частью стопы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3226558" cy="492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597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5177D2B-8BE3-433B-A377-AFBADF3F1CB3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75DD50D-F450-43F1-B215-FFCA22E2F7F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28600" y="1524000"/>
            <a:ext cx="50292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Является заключительным усилием для сохранения скорости бега. Финишировать нельзя прыжком. После финиша нужно постепенно, замедляя бег, перейти на ходьбу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</a:p>
        </p:txBody>
      </p:sp>
      <p:sp>
        <p:nvSpPr>
          <p:cNvPr id="2867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u="sng" smtClean="0">
                <a:latin typeface="Constantia" pitchFamily="18" charset="0"/>
                <a:cs typeface="Tunga" pitchFamily="34" charset="0"/>
              </a:rPr>
              <a:t>Финиширование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56331"/>
            <a:ext cx="3415131" cy="292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187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74E3332B-4DBC-475D-A287-56491E405C3F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87C09F53-3D86-49D5-9409-6AC56F3215C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4602163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Разнообразие легкоатлетических   упражнений помогает   укрепить здоровье, развить выносливость, воспитать характер, волевые  и физические качества. Заниматься лёгкой атлетикой можно в любое время года на открытой площадке, на стадионе, в парке, в лесу</a:t>
            </a:r>
          </a:p>
        </p:txBody>
      </p:sp>
    </p:spTree>
    <p:extLst>
      <p:ext uri="{BB962C8B-B14F-4D97-AF65-F5344CB8AC3E}">
        <p14:creationId xmlns:p14="http://schemas.microsoft.com/office/powerpoint/2010/main" val="1370753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757ADD0B-47CA-4F72-988A-CC29B0D4D6CC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881AC5F7-C6D8-46C4-92C0-0FEC0734B7D2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 rot="10800000" flipV="1">
            <a:off x="457200" y="2032000"/>
            <a:ext cx="81581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Легкая атлетика – Королева спорта!</a:t>
            </a:r>
            <a:endParaRPr lang="ru-RU" sz="4800" b="1" dirty="0">
              <a:solidFill>
                <a:srgbClr val="687B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62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195B5DBD-1801-49AC-A7A8-92558AC22B59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CCA297B7-1D86-42AB-99E2-CF8302EB2A01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5440362"/>
          </a:xfrm>
        </p:spPr>
        <p:txBody>
          <a:bodyPr/>
          <a:lstStyle/>
          <a:p>
            <a:pPr eaLnBrk="1" hangingPunct="1"/>
            <a:r>
              <a:rPr lang="ru-RU" sz="3600" b="1" u="sng" dirty="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ЛЕГКАЯ АТЛЕТИКА </a:t>
            </a:r>
            <a:r>
              <a:rPr lang="ru-RU" sz="3600" dirty="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– это совокупность видов спорта, включающая бег, ходьбу, прыжки и метания. Объединяет следующие дисциплины: беговые виды, спортивная ходьба, технические виды (прыжки и метания), многоборья, пробеги (бег по шоссе) и кроссы (бег по пересечённой местности)</a:t>
            </a:r>
            <a:endParaRPr lang="ru-RU" sz="3200" dirty="0" smtClean="0">
              <a:solidFill>
                <a:srgbClr val="E0E5E0"/>
              </a:solidFill>
              <a:latin typeface="Constantia" pitchFamily="18" charset="0"/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16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398A7280-A9C1-4FD9-B774-CB00CBB59A8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13DE8D01-529E-4772-90F7-B4B5F1EF21A7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45259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Российские спортсмены неоднократно становились победителями </a:t>
            </a:r>
            <a:b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</a:br>
            <a: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различных соревнований</a:t>
            </a:r>
            <a:b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</a:br>
            <a: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/>
            </a:r>
            <a:b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</a:br>
            <a: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Выдающиеся легкоатлеты: В. Куц, П. Болотников, Н.Пономарева, </a:t>
            </a:r>
            <a:b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</a:br>
            <a:r>
              <a:rPr lang="ru-RU" sz="3600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Т. и И. Пресс, В. Брумель, В. Санеев, В. Борзов,  И.Привалова</a:t>
            </a:r>
          </a:p>
        </p:txBody>
      </p:sp>
    </p:spTree>
    <p:extLst>
      <p:ext uri="{BB962C8B-B14F-4D97-AF65-F5344CB8AC3E}">
        <p14:creationId xmlns:p14="http://schemas.microsoft.com/office/powerpoint/2010/main" val="2502318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31392577-6EAC-4BD6-83C0-6E2CB8FAE038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D2C564C0-CAB2-401E-9323-52F18D2F5BF6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33400" y="533400"/>
            <a:ext cx="8077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ТЕХНИКА БЕГА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 КОРОТКИЕ ДИСТАНЦИИ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спринт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685800" y="4267200"/>
            <a:ext cx="7772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30/60/100/200/400 метров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Эстафетный бег</a:t>
            </a:r>
          </a:p>
        </p:txBody>
      </p:sp>
    </p:spTree>
    <p:extLst>
      <p:ext uri="{BB962C8B-B14F-4D97-AF65-F5344CB8AC3E}">
        <p14:creationId xmlns:p14="http://schemas.microsoft.com/office/powerpoint/2010/main" val="1911768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quarter" idx="14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4E9D3FED-FB5E-4C98-B0A3-6AA287A06CA1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3EB29E6A-C056-490A-82E9-7B060085B0D4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81000" y="457200"/>
            <a:ext cx="6019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Бег – естественный способ передвижения, входящий во многие виды спорта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81000" y="3429000"/>
            <a:ext cx="6553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 легкой атлетике, бег  делится на гладкий,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 препятствиями, эстафетный и по пересечённой местности</a:t>
            </a:r>
            <a:r>
              <a:rPr lang="ru-RU" sz="2400" b="1" dirty="0">
                <a:solidFill>
                  <a:srgbClr val="E0DA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685800"/>
            <a:ext cx="1797443" cy="227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3619500"/>
            <a:ext cx="1857375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700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1DAABEA0-392D-4F9A-ABF0-1823DB7551AB}" type="datetime1">
              <a:rPr lang="ru-RU" smtClean="0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1B452706-6365-47E8-958B-67D6D97E44BA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71463" y="22225"/>
            <a:ext cx="85344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 </a:t>
            </a:r>
            <a:r>
              <a:rPr lang="ru-RU" sz="3600" b="1" u="sng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техникой</a:t>
            </a: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понимают рациональное сочетание отдельных фаз движения с целью достижения в соревнованиях наилучшего спортивного результата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solidFill>
                <a:srgbClr val="687B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Необходимо анализировать движения бегуна, которые он совершает при выполнении бегового шага</a:t>
            </a:r>
          </a:p>
        </p:txBody>
      </p:sp>
    </p:spTree>
    <p:extLst>
      <p:ext uri="{BB962C8B-B14F-4D97-AF65-F5344CB8AC3E}">
        <p14:creationId xmlns:p14="http://schemas.microsoft.com/office/powerpoint/2010/main" val="324306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2133600"/>
            <a:ext cx="8610600" cy="4114800"/>
          </a:xfrm>
        </p:spPr>
        <p:txBody>
          <a:bodyPr/>
          <a:lstStyle/>
          <a:p>
            <a:pPr marL="609600" indent="-609600" algn="ctr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условно разделяется на четыре фазы: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Старт  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Стартовый разгон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Бег 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по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дистанции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Финиширование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quarter" idx="14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13873BED-6505-4A14-BFA9-8C4C3EBD793F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F3CCFD06-6329-47E3-BCFC-1BB109953061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91600" cy="914400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Бег на короткие дистанции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400300" cy="340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362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6088" y="2133600"/>
            <a:ext cx="7680325" cy="914400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Техника выполнения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u="sng" smtClean="0">
                <a:solidFill>
                  <a:srgbClr val="E0E5E0"/>
                </a:solidFill>
                <a:latin typeface="Constantia" pitchFamily="18" charset="0"/>
                <a:cs typeface="Tunga" pitchFamily="34" charset="0"/>
              </a:rPr>
              <a:t>Высокий старт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477F22C-4FA6-4F16-A304-F53AE91980DB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7275591-1837-427E-A9CD-1A8462A189AB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5681663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24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0581"/>
            <a:ext cx="2188029" cy="538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Дата 1"/>
          <p:cNvSpPr>
            <a:spLocks noGrp="1"/>
          </p:cNvSpPr>
          <p:nvPr>
            <p:ph type="dt" sz="quarter" idx="10"/>
          </p:nvPr>
        </p:nvSpPr>
        <p:spPr>
          <a:xfrm>
            <a:off x="352426" y="6543676"/>
            <a:ext cx="1466850" cy="247650"/>
          </a:xfrm>
        </p:spPr>
        <p:txBody>
          <a:bodyPr/>
          <a:lstStyle/>
          <a:p>
            <a:pPr>
              <a:defRPr/>
            </a:pPr>
            <a:fld id="{244A4AA9-EEDD-44EF-BE9D-863607F39699}" type="datetime1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03.10.2019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</p:spPr>
        <p:txBody>
          <a:bodyPr/>
          <a:lstStyle/>
          <a:p>
            <a:pPr>
              <a:defRPr/>
            </a:pPr>
            <a:fld id="{F436423C-043D-4ACF-A1DE-8FF6A80843DE}" type="slidenum">
              <a:rPr lang="ru-RU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2575" y="523875"/>
            <a:ext cx="57150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5740B"/>
              </a:buClr>
              <a:defRPr/>
            </a:pPr>
            <a:r>
              <a:rPr lang="ru-RU" sz="3600" dirty="0">
                <a:solidFill>
                  <a:srgbClr val="687B66">
                    <a:lumMod val="20000"/>
                    <a:lumOff val="80000"/>
                  </a:srgbClr>
                </a:solidFill>
                <a:latin typeface="Constantia" pitchFamily="18" charset="0"/>
              </a:rPr>
              <a:t>По команде </a:t>
            </a:r>
            <a:r>
              <a:rPr lang="ru-RU" sz="3600" b="1" dirty="0">
                <a:solidFill>
                  <a:srgbClr val="687B66">
                    <a:lumMod val="20000"/>
                    <a:lumOff val="80000"/>
                  </a:srgbClr>
                </a:solidFill>
                <a:latin typeface="Constantia" pitchFamily="18" charset="0"/>
              </a:rPr>
              <a:t>«НА СТАРТ!» </a:t>
            </a:r>
            <a:r>
              <a:rPr lang="ru-RU" sz="3600" dirty="0">
                <a:solidFill>
                  <a:srgbClr val="687B66">
                    <a:lumMod val="20000"/>
                    <a:lumOff val="80000"/>
                  </a:srgbClr>
                </a:solidFill>
                <a:latin typeface="Constantia" pitchFamily="18" charset="0"/>
              </a:rPr>
              <a:t>ученик подходит к стартовой линии и ставит сильнейшую ногу носком к ней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5740B"/>
              </a:buClr>
              <a:defRPr/>
            </a:pPr>
            <a:r>
              <a:rPr lang="ru-RU" sz="3600" dirty="0">
                <a:solidFill>
                  <a:srgbClr val="687B66">
                    <a:lumMod val="20000"/>
                    <a:lumOff val="80000"/>
                  </a:srgbClr>
                </a:solidFill>
                <a:latin typeface="Constantia" pitchFamily="18" charset="0"/>
              </a:rPr>
              <a:t>Другую ногу отставляет назад, упираясь в грунт носком. Туловище выпрямлено, руки свободно опущены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5740B"/>
              </a:buClr>
              <a:defRPr/>
            </a:pPr>
            <a:endParaRPr lang="ru-RU" sz="3200" dirty="0">
              <a:solidFill>
                <a:srgbClr val="FFCC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58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374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Mylar</vt:lpstr>
      <vt:lpstr>1_Mylar</vt:lpstr>
      <vt:lpstr>2_Mylar</vt:lpstr>
      <vt:lpstr>3_Mylar</vt:lpstr>
      <vt:lpstr>4_Mylar</vt:lpstr>
      <vt:lpstr>5_Mylar</vt:lpstr>
      <vt:lpstr>6_Mylar</vt:lpstr>
      <vt:lpstr>7_Mylar</vt:lpstr>
      <vt:lpstr>8_Mylar</vt:lpstr>
      <vt:lpstr>9_Mylar</vt:lpstr>
      <vt:lpstr>10_Mylar</vt:lpstr>
      <vt:lpstr>11_Mylar</vt:lpstr>
      <vt:lpstr>12_Mylar</vt:lpstr>
      <vt:lpstr>13_Mylar</vt:lpstr>
      <vt:lpstr>14_Mylar</vt:lpstr>
      <vt:lpstr>15_Mylar</vt:lpstr>
      <vt:lpstr>     Бег</vt:lpstr>
      <vt:lpstr>ЛЕГКАЯ АТЛЕТИКА – это совокупность видов спорта, включающая бег, ходьбу, прыжки и метания. Объединяет следующие дисциплины: беговые виды, спортивная ходьба, технические виды (прыжки и метания), многоборья, пробеги (бег по шоссе) и кроссы (бег по пересечённой местности)</vt:lpstr>
      <vt:lpstr>Российские спортсмены неоднократно становились победителями  различных соревнований  Выдающиеся легкоатлеты: В. Куц, П. Болотников, Н.Пономарева,  Т. и И. Пресс, В. Брумель, В. Санеев, В. Борзов,  И.Привалова</vt:lpstr>
      <vt:lpstr>Презентация PowerPoint</vt:lpstr>
      <vt:lpstr>Презентация PowerPoint</vt:lpstr>
      <vt:lpstr>Презентация PowerPoint</vt:lpstr>
      <vt:lpstr>Бег на короткие дистанции</vt:lpstr>
      <vt:lpstr>Высокий старт</vt:lpstr>
      <vt:lpstr>Презентация PowerPoint</vt:lpstr>
      <vt:lpstr>Презентация PowerPoint</vt:lpstr>
      <vt:lpstr>По команде «МАРШ!» учащийся, энергично отталкиваясь ногами  от земли, начинает  бег, стараясь быстро набрать скорость</vt:lpstr>
      <vt:lpstr>Стартовый разбег</vt:lpstr>
      <vt:lpstr>Бег по дистанции</vt:lpstr>
      <vt:lpstr>Финиширование </vt:lpstr>
      <vt:lpstr>Разнообразие легкоатлетических   упражнений помогает   укрепить здоровье, развить выносливость, воспитать характер, волевые  и физические качества. Заниматься лёгкой атлетикой можно в любое время года на открытой площадке, на стадионе, в парке, в лесу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</dc:title>
  <dc:creator>Ivan</dc:creator>
  <cp:lastModifiedBy>Ivan</cp:lastModifiedBy>
  <cp:revision>2</cp:revision>
  <dcterms:created xsi:type="dcterms:W3CDTF">2019-10-03T11:07:16Z</dcterms:created>
  <dcterms:modified xsi:type="dcterms:W3CDTF">2019-10-03T11:39:07Z</dcterms:modified>
</cp:coreProperties>
</file>