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24" r:id="rId21"/>
    <p:sldMasterId id="2147483936" r:id="rId22"/>
    <p:sldMasterId id="2147483948" r:id="rId23"/>
    <p:sldMasterId id="2147483960" r:id="rId24"/>
    <p:sldMasterId id="2147483972" r:id="rId25"/>
    <p:sldMasterId id="2147483984" r:id="rId26"/>
  </p:sldMasterIdLst>
  <p:notesMasterIdLst>
    <p:notesMasterId r:id="rId53"/>
  </p:notesMasterIdLst>
  <p:sldIdLst>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9" r:id="rId47"/>
    <p:sldId id="280" r:id="rId48"/>
    <p:sldId id="281" r:id="rId49"/>
    <p:sldId id="282" r:id="rId50"/>
    <p:sldId id="283" r:id="rId51"/>
    <p:sldId id="284"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DF51C-442D-43DE-AEF2-3BE98A6B9B65}" type="datetimeFigureOut">
              <a:rPr lang="ru-RU" smtClean="0"/>
              <a:t>03.10.2019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1F739-D961-48A8-8540-B93ECDEDFCED}" type="slidenum">
              <a:rPr lang="ru-RU" smtClean="0"/>
              <a:t>‹#›</a:t>
            </a:fld>
            <a:endParaRPr lang="ru-RU"/>
          </a:p>
        </p:txBody>
      </p:sp>
    </p:spTree>
    <p:extLst>
      <p:ext uri="{BB962C8B-B14F-4D97-AF65-F5344CB8AC3E}">
        <p14:creationId xmlns:p14="http://schemas.microsoft.com/office/powerpoint/2010/main" val="25017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B1F739-D961-48A8-8540-B93ECDEDFCED}" type="slidenum">
              <a:rPr lang="ru-RU" smtClean="0"/>
              <a:t>5</a:t>
            </a:fld>
            <a:endParaRPr lang="ru-RU"/>
          </a:p>
        </p:txBody>
      </p:sp>
    </p:spTree>
    <p:extLst>
      <p:ext uri="{BB962C8B-B14F-4D97-AF65-F5344CB8AC3E}">
        <p14:creationId xmlns:p14="http://schemas.microsoft.com/office/powerpoint/2010/main" val="270273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B1F739-D961-48A8-8540-B93ECDEDFCED}" type="slidenum">
              <a:rPr lang="ru-RU" smtClean="0"/>
              <a:t>6</a:t>
            </a:fld>
            <a:endParaRPr lang="ru-RU"/>
          </a:p>
        </p:txBody>
      </p:sp>
    </p:spTree>
    <p:extLst>
      <p:ext uri="{BB962C8B-B14F-4D97-AF65-F5344CB8AC3E}">
        <p14:creationId xmlns:p14="http://schemas.microsoft.com/office/powerpoint/2010/main" val="706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B1F739-D961-48A8-8540-B93ECDEDFCED}" type="slidenum">
              <a:rPr lang="ru-RU" smtClean="0"/>
              <a:t>8</a:t>
            </a:fld>
            <a:endParaRPr lang="ru-RU"/>
          </a:p>
        </p:txBody>
      </p:sp>
    </p:spTree>
    <p:extLst>
      <p:ext uri="{BB962C8B-B14F-4D97-AF65-F5344CB8AC3E}">
        <p14:creationId xmlns:p14="http://schemas.microsoft.com/office/powerpoint/2010/main" val="362706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B1F739-D961-48A8-8540-B93ECDEDFCED}" type="slidenum">
              <a:rPr lang="ru-RU" smtClean="0"/>
              <a:t>9</a:t>
            </a:fld>
            <a:endParaRPr lang="ru-RU"/>
          </a:p>
        </p:txBody>
      </p:sp>
    </p:spTree>
    <p:extLst>
      <p:ext uri="{BB962C8B-B14F-4D97-AF65-F5344CB8AC3E}">
        <p14:creationId xmlns:p14="http://schemas.microsoft.com/office/powerpoint/2010/main" val="38064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5011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6094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40165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981164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60893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588408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313409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82623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89160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731481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39060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115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394663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413891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253432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307243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537262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140340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72456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82671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170435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079299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0017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550749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601720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281605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963976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31742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531763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15128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394244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41960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886908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419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44022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703201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752919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90921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816686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242153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246602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25124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925009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934837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2438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108503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30842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07753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754165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9797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151942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816280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312717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973721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943068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6101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11559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71935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22770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306385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3208623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071105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3972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622577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890791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271829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665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666399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602732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317636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972215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839356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046606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260590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439556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341810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331822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67954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017057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418320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866559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834824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558763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914313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357440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42660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033552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760638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05280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289426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465097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266237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806238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651451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99435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165372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963870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823486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890039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242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85527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723181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659684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867351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481576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912546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424000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116002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303310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104730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5817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03660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089537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169580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891596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26459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192730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929142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798375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008742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953437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722906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3970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602824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325180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896223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7408089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584443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235446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168480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892731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263268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036533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880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933444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985071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4356845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5749058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490430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200692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107674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3089193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448361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073763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44266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5494941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822174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691197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358810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6009609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687931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541295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398419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207191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03472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14544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329769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171548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576700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84980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555694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8204404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3456673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778428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037201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8800581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6090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8806595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528390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870711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3719579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314161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787080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9531310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053466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8617509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367333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6802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06252240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994511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381232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281475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734536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852311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293077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262495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58480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994464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58202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3196667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8445569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925771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7942743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519936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295938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4385042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454579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032293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157785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4305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344005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7826920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6880675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8976786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7760375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7800976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07998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92009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435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322702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2501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22526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14043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634033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7570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6903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52387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554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87354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8979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8471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66496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73905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86664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31618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91561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597389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18105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34960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18508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7489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88160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74347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36225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42968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56432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9949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51353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57651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87979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58596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3884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35942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38232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71790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5176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673751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625305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94585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05211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692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085664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33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383222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77143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1029325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487068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12003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11941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605476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85110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16538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43903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763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28480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684626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205950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735225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96185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972154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2192153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23832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530146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71671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7522" name="Group 2"/>
          <p:cNvGrpSpPr>
            <a:grpSpLocks/>
          </p:cNvGrpSpPr>
          <p:nvPr/>
        </p:nvGrpSpPr>
        <p:grpSpPr bwMode="auto">
          <a:xfrm>
            <a:off x="0" y="0"/>
            <a:ext cx="9140825" cy="6851650"/>
            <a:chOff x="0" y="0"/>
            <a:chExt cx="5758" cy="4316"/>
          </a:xfrm>
        </p:grpSpPr>
        <p:sp>
          <p:nvSpPr>
            <p:cNvPr id="107523"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4"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5"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7"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8"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29"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0"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1"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2"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3"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4"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7535" name="Group 15"/>
            <p:cNvGrpSpPr>
              <a:grpSpLocks/>
            </p:cNvGrpSpPr>
            <p:nvPr/>
          </p:nvGrpSpPr>
          <p:grpSpPr bwMode="auto">
            <a:xfrm>
              <a:off x="192" y="2284"/>
              <a:ext cx="1254" cy="923"/>
              <a:chOff x="192" y="2284"/>
              <a:chExt cx="1254" cy="923"/>
            </a:xfrm>
          </p:grpSpPr>
          <p:sp>
            <p:nvSpPr>
              <p:cNvPr id="107536"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7"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8"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39"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0"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1"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2"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3"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4"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5"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6"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7"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8"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49"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0"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1"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2"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3"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4"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5"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7556"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7"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8"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59"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7560"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7561" name="Rectangle 41"/>
          <p:cNvSpPr>
            <a:spLocks noGrp="1" noChangeArrowheads="1"/>
          </p:cNvSpPr>
          <p:nvPr>
            <p:ph type="ctrTitle"/>
          </p:nvPr>
        </p:nvSpPr>
        <p:spPr>
          <a:xfrm>
            <a:off x="685800" y="1447800"/>
            <a:ext cx="7772400" cy="1470025"/>
          </a:xfrm>
        </p:spPr>
        <p:txBody>
          <a:bodyPr/>
          <a:lstStyle>
            <a:lvl1pPr>
              <a:defRPr/>
            </a:lvl1pPr>
          </a:lstStyle>
          <a:p>
            <a:pPr lvl="0"/>
            <a:r>
              <a:rPr lang="ru-RU" noProof="0" smtClean="0"/>
              <a:t>Образец заголовка</a:t>
            </a:r>
          </a:p>
        </p:txBody>
      </p:sp>
      <p:sp>
        <p:nvSpPr>
          <p:cNvPr id="1075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7563" name="Rectangle 43"/>
          <p:cNvSpPr>
            <a:spLocks noGrp="1" noChangeArrowheads="1"/>
          </p:cNvSpPr>
          <p:nvPr>
            <p:ph type="dt" sz="half" idx="2"/>
          </p:nvPr>
        </p:nvSpPr>
        <p:spPr>
          <a:xfrm>
            <a:off x="457200" y="6245225"/>
            <a:ext cx="2133600" cy="476250"/>
          </a:xfrm>
        </p:spPr>
        <p:txBody>
          <a:bodyPr/>
          <a:lstStyle>
            <a:lvl1pPr>
              <a:defRPr/>
            </a:lvl1pPr>
          </a:lstStyle>
          <a:p>
            <a:fld id="{CD5100B7-ADE1-40F1-8018-7056648410FE}" type="datetimeFigureOut">
              <a:rPr lang="ru-RU">
                <a:solidFill>
                  <a:srgbClr val="FFFFFF"/>
                </a:solidFill>
              </a:rPr>
              <a:pPr/>
              <a:t>03.10.2019</a:t>
            </a:fld>
            <a:endParaRPr lang="ru-RU">
              <a:solidFill>
                <a:srgbClr val="FFFFFF"/>
              </a:solidFill>
            </a:endParaRPr>
          </a:p>
        </p:txBody>
      </p:sp>
      <p:sp>
        <p:nvSpPr>
          <p:cNvPr id="107564" name="Rectangle 44"/>
          <p:cNvSpPr>
            <a:spLocks noGrp="1" noChangeArrowheads="1"/>
          </p:cNvSpPr>
          <p:nvPr>
            <p:ph type="ftr" sz="quarter" idx="3"/>
          </p:nvPr>
        </p:nvSpPr>
        <p:spPr>
          <a:xfrm>
            <a:off x="3124200" y="6245225"/>
            <a:ext cx="2895600" cy="476250"/>
          </a:xfrm>
        </p:spPr>
        <p:txBody>
          <a:bodyPr/>
          <a:lstStyle>
            <a:lvl1pPr>
              <a:defRPr/>
            </a:lvl1pPr>
          </a:lstStyle>
          <a:p>
            <a:endParaRPr lang="ru-RU">
              <a:solidFill>
                <a:srgbClr val="FFFFFF"/>
              </a:solidFill>
            </a:endParaRPr>
          </a:p>
        </p:txBody>
      </p:sp>
      <p:sp>
        <p:nvSpPr>
          <p:cNvPr id="107565" name="Rectangle 45"/>
          <p:cNvSpPr>
            <a:spLocks noGrp="1" noChangeArrowheads="1"/>
          </p:cNvSpPr>
          <p:nvPr>
            <p:ph type="sldNum" sz="quarter" idx="4"/>
          </p:nvPr>
        </p:nvSpPr>
        <p:spPr>
          <a:xfrm>
            <a:off x="6553200" y="6245225"/>
            <a:ext cx="2133600" cy="476250"/>
          </a:xfrm>
        </p:spPr>
        <p:txBody>
          <a:bodyPr/>
          <a:lstStyle>
            <a:lvl1pPr>
              <a:defRPr/>
            </a:lvl1pPr>
          </a:lstStyle>
          <a:p>
            <a:fld id="{7D2B7FBF-1049-4E58-A627-78D373B7BB9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85787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728839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62E6A6E-BE33-441E-91A5-3108FD446CC5}"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16B19DD-2303-4EBF-B649-732D9F8E717A}"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64895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6964B8B-7B1A-430C-8CF7-AADEE7B6DCB4}"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95DF1D1D-F8E2-4576-AEDB-5A58FABB331F}"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340622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1B0D0A8-9AC4-42B3-AE74-9D56DDC38C33}"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577743D4-1943-47EA-BF56-BDCDC57EBB9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5221260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A16CB3D-5A54-4FAC-B4D3-818D0051725F}" type="datetimeFigureOut">
              <a:rPr lang="ru-RU">
                <a:solidFill>
                  <a:srgbClr val="FFFFFF"/>
                </a:solidFill>
              </a:rPr>
              <a:pPr/>
              <a:t>03.10.2019</a:t>
            </a:fld>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DD44E598-1CD8-46B8-A778-69C6E115F31E}"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236568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37B4550-3611-42F1-9667-4180AAE7856E}" type="datetimeFigureOut">
              <a:rPr lang="ru-RU">
                <a:solidFill>
                  <a:srgbClr val="FFFFFF"/>
                </a:solidFill>
              </a:rPr>
              <a:pPr/>
              <a:t>03.10.2019</a:t>
            </a:fld>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D4F9C56-89D8-4E7F-85AF-CCF5DE8D342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4187936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D4CA8C83-FA58-4E22-8CFB-B8C8ACD19688}" type="datetimeFigureOut">
              <a:rPr lang="ru-RU">
                <a:solidFill>
                  <a:srgbClr val="FFFFFF"/>
                </a:solidFill>
              </a:rPr>
              <a:pPr/>
              <a:t>03.10.2019</a:t>
            </a:fld>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B52B2372-4F61-4731-9589-E21C440D8E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650015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8E0EE85-EC69-4FD7-83FC-91E7C1FB1360}"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46568CDD-FE2A-4B92-BB39-32B31FC5E9F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8044400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3E6B23A-453F-4264-992E-88A1AA65F24B}" type="datetimeFigureOut">
              <a:rPr lang="ru-RU">
                <a:solidFill>
                  <a:srgbClr val="FFFFFF"/>
                </a:solidFill>
              </a:rPr>
              <a:pPr/>
              <a:t>03.10.2019</a:t>
            </a:fld>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3A153C85-14FF-47EE-9DA5-4B3320DC4B89}"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418973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24AEFD7-198E-4562-9A1B-2F03A72F67CE}"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1E649AD-F010-4E11-9DC8-E80D555E163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39613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0D10328-8780-4763-8CA1-239ECB3B7CDA}" type="datetimeFigureOut">
              <a:rPr lang="ru-RU">
                <a:solidFill>
                  <a:srgbClr val="FFFFFF"/>
                </a:solidFill>
              </a:rPr>
              <a:pPr/>
              <a:t>03.10.2019</a:t>
            </a:fld>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B46136F7-1487-43F4-9AE8-26B7F8045262}"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4246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41338726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4199219973"/>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894153333"/>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967551625"/>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334390913"/>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068494012"/>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549869128"/>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817762683"/>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574149184"/>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510141741"/>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03643716"/>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27373779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935736097"/>
      </p:ext>
    </p:extLst>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384594476"/>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505717385"/>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462375573"/>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771046702"/>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814205134"/>
      </p:ext>
    </p:extLst>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798880971"/>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52807159"/>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327808575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710733960"/>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962149721"/>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2396673816"/>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205214377"/>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0825" cy="6851650"/>
            <a:chOff x="0" y="0"/>
            <a:chExt cx="5758" cy="4316"/>
          </a:xfrm>
        </p:grpSpPr>
        <p:sp>
          <p:nvSpPr>
            <p:cNvPr id="106499"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0"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1"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3"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4"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5"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6"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7"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8"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09"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0"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grpSp>
          <p:nvGrpSpPr>
            <p:cNvPr id="106511" name="Group 15"/>
            <p:cNvGrpSpPr>
              <a:grpSpLocks/>
            </p:cNvGrpSpPr>
            <p:nvPr/>
          </p:nvGrpSpPr>
          <p:grpSpPr bwMode="auto">
            <a:xfrm>
              <a:off x="192" y="2284"/>
              <a:ext cx="1254" cy="923"/>
              <a:chOff x="192" y="2284"/>
              <a:chExt cx="1254" cy="923"/>
            </a:xfrm>
          </p:grpSpPr>
          <p:sp>
            <p:nvSpPr>
              <p:cNvPr id="106512"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3"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4"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5"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6"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7"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8"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19"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0"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1"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2"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3"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4"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5"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6"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7"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8"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29"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0"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1"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charset="0"/>
                </a:endParaRPr>
              </a:p>
            </p:txBody>
          </p:sp>
          <p:sp>
            <p:nvSpPr>
              <p:cNvPr id="106532"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3"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4"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5"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sp>
            <p:nvSpPr>
              <p:cNvPr id="106536"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latin typeface="Arial" charset="0"/>
                </a:endParaRPr>
              </a:p>
            </p:txBody>
          </p:sp>
        </p:grpSp>
      </p:grpSp>
      <p:sp>
        <p:nvSpPr>
          <p:cNvPr id="10653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653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3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fld id="{1A4F98EF-CDF6-4FC7-8E80-DF888AF1E432}" type="datetimeFigureOut">
              <a:rPr lang="ru-RU">
                <a:solidFill>
                  <a:srgbClr val="FFFFFF"/>
                </a:solidFill>
              </a:rPr>
              <a:pPr fontAlgn="base">
                <a:spcBef>
                  <a:spcPct val="0"/>
                </a:spcBef>
                <a:spcAft>
                  <a:spcPct val="0"/>
                </a:spcAft>
              </a:pPr>
              <a:t>03.10.2019</a:t>
            </a:fld>
            <a:endParaRPr lang="ru-RU">
              <a:solidFill>
                <a:srgbClr val="FFFFFF"/>
              </a:solidFill>
            </a:endParaRPr>
          </a:p>
        </p:txBody>
      </p:sp>
      <p:sp>
        <p:nvSpPr>
          <p:cNvPr id="10654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ru-RU">
              <a:solidFill>
                <a:srgbClr val="FFFFFF"/>
              </a:solidFill>
            </a:endParaRPr>
          </a:p>
        </p:txBody>
      </p:sp>
      <p:sp>
        <p:nvSpPr>
          <p:cNvPr id="10654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6A65BC3B-995A-4D2B-97E0-252CD831269B}" type="slidenum">
              <a:rPr lang="ru-RU">
                <a:solidFill>
                  <a:srgbClr val="FFFFFF"/>
                </a:solidFill>
              </a:rPr>
              <a:pPr fontAlgn="base">
                <a:spcBef>
                  <a:spcPct val="0"/>
                </a:spcBef>
                <a:spcAft>
                  <a:spcPct val="0"/>
                </a:spcAft>
              </a:pPr>
              <a:t>‹#›</a:t>
            </a:fld>
            <a:endParaRPr lang="ru-RU">
              <a:solidFill>
                <a:srgbClr val="FFFFFF"/>
              </a:solidFill>
            </a:endParaRPr>
          </a:p>
        </p:txBody>
      </p:sp>
    </p:spTree>
    <p:extLst>
      <p:ext uri="{BB962C8B-B14F-4D97-AF65-F5344CB8AC3E}">
        <p14:creationId xmlns:p14="http://schemas.microsoft.com/office/powerpoint/2010/main" val="1773593932"/>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0.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457200" y="158750"/>
            <a:ext cx="8229600" cy="4032250"/>
          </a:xfrm>
        </p:spPr>
        <p:txBody>
          <a:bodyPr/>
          <a:lstStyle/>
          <a:p>
            <a:pPr algn="r"/>
            <a:r>
              <a:rPr lang="ru-RU" sz="4800" b="1" i="1" dirty="0">
                <a:solidFill>
                  <a:srgbClr val="1D1C09"/>
                </a:solidFill>
              </a:rPr>
              <a:t>Волейбол: </a:t>
            </a:r>
            <a:r>
              <a:rPr lang="en-US" sz="4800" b="1" i="1" dirty="0" smtClean="0">
                <a:solidFill>
                  <a:srgbClr val="1D1C09"/>
                </a:solidFill>
              </a:rPr>
              <a:t>C</a:t>
            </a:r>
            <a:r>
              <a:rPr lang="ru-RU" sz="4800" b="1" i="1" dirty="0" err="1" smtClean="0">
                <a:solidFill>
                  <a:srgbClr val="1D1C09"/>
                </a:solidFill>
              </a:rPr>
              <a:t>тойка</a:t>
            </a:r>
            <a:r>
              <a:rPr lang="ru-RU" sz="4800" b="1" i="1" dirty="0" smtClean="0">
                <a:solidFill>
                  <a:srgbClr val="1D1C09"/>
                </a:solidFill>
              </a:rPr>
              <a:t> игрока, передачи и прием мяча</a:t>
            </a:r>
            <a:r>
              <a:rPr lang="ru-RU" sz="4800" b="1" i="1" dirty="0"/>
              <a:t/>
            </a:r>
            <a:br>
              <a:rPr lang="ru-RU" sz="4800" b="1" i="1" dirty="0"/>
            </a:br>
            <a:endParaRPr lang="ru-RU" sz="4800" b="1" i="1" dirty="0"/>
          </a:p>
        </p:txBody>
      </p:sp>
      <p:sp>
        <p:nvSpPr>
          <p:cNvPr id="115719" name="Rectangle 7"/>
          <p:cNvSpPr>
            <a:spLocks noGrp="1" noChangeArrowheads="1"/>
          </p:cNvSpPr>
          <p:nvPr>
            <p:ph idx="1"/>
          </p:nvPr>
        </p:nvSpPr>
        <p:spPr>
          <a:xfrm>
            <a:off x="457200" y="1600201"/>
            <a:ext cx="8229600" cy="1295400"/>
          </a:xfrm>
        </p:spPr>
        <p:txBody>
          <a:bodyPr/>
          <a:lstStyle/>
          <a:p>
            <a:pPr marL="0" indent="0">
              <a:buNone/>
            </a:pPr>
            <a:r>
              <a:rPr lang="en-US" dirty="0" smtClean="0"/>
              <a:t>                                                         </a:t>
            </a:r>
          </a:p>
          <a:p>
            <a:pPr marL="0" indent="0">
              <a:buNone/>
            </a:pPr>
            <a:endParaRPr lang="ru-RU" dirty="0"/>
          </a:p>
        </p:txBody>
      </p:sp>
    </p:spTree>
    <p:extLst>
      <p:ext uri="{BB962C8B-B14F-4D97-AF65-F5344CB8AC3E}">
        <p14:creationId xmlns:p14="http://schemas.microsoft.com/office/powerpoint/2010/main" val="143884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676400" y="152400"/>
            <a:ext cx="6248400" cy="609600"/>
          </a:xfrm>
        </p:spPr>
        <p:txBody>
          <a:bodyPr anchor="ctr" anchorCtr="1"/>
          <a:lstStyle/>
          <a:p>
            <a:r>
              <a:rPr lang="ru-RU" sz="2000" b="1"/>
              <a:t>Прием и передача мяча двумя руками снизу</a:t>
            </a:r>
            <a:r>
              <a:rPr lang="ru-RU" sz="4000"/>
              <a:t> </a:t>
            </a:r>
          </a:p>
        </p:txBody>
      </p:sp>
      <p:grpSp>
        <p:nvGrpSpPr>
          <p:cNvPr id="16387" name="Group 4"/>
          <p:cNvGrpSpPr>
            <a:grpSpLocks/>
          </p:cNvGrpSpPr>
          <p:nvPr/>
        </p:nvGrpSpPr>
        <p:grpSpPr bwMode="auto">
          <a:xfrm>
            <a:off x="2209800" y="1447800"/>
            <a:ext cx="5256213" cy="3810000"/>
            <a:chOff x="3926" y="10848"/>
            <a:chExt cx="5415" cy="2698"/>
          </a:xfrm>
        </p:grpSpPr>
        <p:pic>
          <p:nvPicPr>
            <p:cNvPr id="16388" name="Picture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26" y="10848"/>
              <a:ext cx="5415" cy="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4598" y="12634"/>
              <a:ext cx="4263" cy="912"/>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82000"/>
                </a:lnSpc>
                <a:spcBef>
                  <a:spcPct val="0"/>
                </a:spcBef>
                <a:spcAft>
                  <a:spcPct val="0"/>
                </a:spcAft>
              </a:pPr>
              <a:r>
                <a:rPr kumimoji="1" lang="ru-RU" sz="2000">
                  <a:solidFill>
                    <a:srgbClr val="FFFFFF"/>
                  </a:solidFill>
                  <a:latin typeface="Palatino Linotype" pitchFamily="18" charset="0"/>
                </a:rPr>
                <a:t>Передача мяча снизу двумя руками</a:t>
              </a:r>
              <a:endParaRPr kumimoji="1" lang="ru-RU" sz="2000">
                <a:solidFill>
                  <a:srgbClr val="FFFFFF"/>
                </a:solidFill>
                <a:latin typeface="Times New Roman" pitchFamily="18" charset="0"/>
              </a:endParaRPr>
            </a:p>
          </p:txBody>
        </p:sp>
      </p:grpSp>
    </p:spTree>
    <p:extLst>
      <p:ext uri="{BB962C8B-B14F-4D97-AF65-F5344CB8AC3E}">
        <p14:creationId xmlns:p14="http://schemas.microsoft.com/office/powerpoint/2010/main" val="358882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457200" y="381000"/>
            <a:ext cx="8229600" cy="5749925"/>
          </a:xfrm>
        </p:spPr>
        <p:txBody>
          <a:bodyPr/>
          <a:lstStyle/>
          <a:p>
            <a:pPr>
              <a:lnSpc>
                <a:spcPct val="80000"/>
              </a:lnSpc>
            </a:pPr>
            <a:r>
              <a:rPr lang="ru-RU" sz="1400"/>
              <a:t>Прием мяча снизу двумя руками - это решающий элемент при переходе от защиты к нападению и возвращению подачи. Насколько хороший прием -часто диктует, как будет идти остальная часть игры. Команда, которая принимает эффективно, может последовательно бросать вызов любому противнику. Каждый игрок должен овладеть приемом, пока это не станет его врожденным качеством.</a:t>
            </a:r>
          </a:p>
          <a:p>
            <a:pPr>
              <a:lnSpc>
                <a:spcPct val="80000"/>
              </a:lnSpc>
            </a:pPr>
            <a:endParaRPr lang="en-US" sz="1400"/>
          </a:p>
          <a:p>
            <a:pPr>
              <a:lnSpc>
                <a:spcPct val="80000"/>
              </a:lnSpc>
              <a:buFont typeface="Wingdings" pitchFamily="2" charset="2"/>
              <a:buNone/>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200"/>
          </a:p>
          <a:p>
            <a:pPr>
              <a:lnSpc>
                <a:spcPct val="80000"/>
              </a:lnSpc>
            </a:pPr>
            <a:endParaRPr lang="en-US" sz="1400"/>
          </a:p>
          <a:p>
            <a:pPr>
              <a:lnSpc>
                <a:spcPct val="80000"/>
              </a:lnSpc>
            </a:pPr>
            <a:endParaRPr lang="en-US" sz="1400"/>
          </a:p>
          <a:p>
            <a:pPr>
              <a:lnSpc>
                <a:spcPct val="80000"/>
              </a:lnSpc>
            </a:pPr>
            <a:r>
              <a:rPr lang="ru-RU" sz="1400"/>
              <a:t>Передача мяча снизу двумя руками - часто один из первых легких элементов, который изучают молодые волейболисты, а также первая вещь, которую они забывают. Передача снизу двумя руками кажется неуклюжей новым игрокам. Нет ни одного другого вида спорта, который использует эту часть тела, чтобы войти в контакт с мячом и часто новые игроки пытаются использовать их кисти рук вместо предплечий. В этой работе обращается внимание на некоторые простые шаги  обучения эффективному приему.</a:t>
            </a: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40386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89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533400" y="152400"/>
            <a:ext cx="8229600" cy="5978525"/>
          </a:xfrm>
        </p:spPr>
        <p:txBody>
          <a:bodyPr/>
          <a:lstStyle/>
          <a:p>
            <a:r>
              <a:rPr lang="ru-RU" sz="1400"/>
              <a:t>Первая  вещь, которую Вы должны  выучить - </a:t>
            </a:r>
            <a:r>
              <a:rPr lang="ru-RU" sz="1400" u="sng"/>
              <a:t>это  выход к мячу</a:t>
            </a:r>
            <a:r>
              <a:rPr lang="ru-RU" sz="1400"/>
              <a:t>. Сразу выходя к мячу, Вы должны принять стойку. Часто игроки пробуют паснуть мяч с первой установки их положения при приеме, заканчивающиеся увеличивающимися ошибками </a:t>
            </a:r>
            <a:endParaRPr lang="en-US" sz="1400"/>
          </a:p>
          <a:p>
            <a:pPr>
              <a:buFont typeface="Wingdings" pitchFamily="2" charset="2"/>
              <a:buNone/>
            </a:pPr>
            <a:endParaRPr lang="en-US" sz="1400"/>
          </a:p>
          <a:p>
            <a:pPr>
              <a:buFont typeface="Wingdings" pitchFamily="2" charset="2"/>
              <a:buNone/>
            </a:pPr>
            <a:endParaRPr lang="ru-RU" sz="1400"/>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791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90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body" idx="4294967295"/>
          </p:nvPr>
        </p:nvSpPr>
        <p:spPr>
          <a:xfrm>
            <a:off x="457200" y="152400"/>
            <a:ext cx="8229600" cy="6477000"/>
          </a:xfrm>
          <a:noFill/>
        </p:spPr>
        <p:txBody>
          <a:bodyPr/>
          <a:lstStyle/>
          <a:p>
            <a:pPr>
              <a:lnSpc>
                <a:spcPct val="80000"/>
              </a:lnSpc>
            </a:pPr>
            <a:r>
              <a:rPr lang="en-US" sz="1400"/>
              <a:t>1</a:t>
            </a:r>
            <a:r>
              <a:rPr lang="ru-RU" sz="1400"/>
              <a:t>.Поставьте ноги так, чтобы одна была слегка впереди другой, на ширине плеч друг от друга. </a:t>
            </a:r>
            <a:endParaRPr lang="en-US" sz="1400"/>
          </a:p>
          <a:p>
            <a:pPr>
              <a:lnSpc>
                <a:spcPct val="80000"/>
              </a:lnSpc>
            </a:pPr>
            <a:r>
              <a:rPr lang="ru-RU" sz="1400"/>
              <a:t>2.Кисти рук должны быть соединены вместе с большими пальцами, параллельными друг другу. </a:t>
            </a:r>
          </a:p>
          <a:p>
            <a:pPr>
              <a:lnSpc>
                <a:spcPct val="80000"/>
              </a:lnSpc>
            </a:pPr>
            <a:r>
              <a:rPr lang="ru-RU" sz="1400"/>
              <a:t>3.Колени должны быть согнуты, а руки продлевали ваше тело так, чтобы они были параллельны с бедрами. </a:t>
            </a:r>
          </a:p>
          <a:p>
            <a:pPr>
              <a:lnSpc>
                <a:spcPct val="80000"/>
              </a:lnSpc>
            </a:pPr>
            <a:r>
              <a:rPr lang="ru-RU" sz="1400"/>
              <a:t>4.Когда игроки наклоняются вперед, сохраняя их ноги прямыми, то это обычно заканчивается приемом мяча, который приходит слишком низко и быстро. </a:t>
            </a:r>
          </a:p>
          <a:p>
            <a:pPr>
              <a:lnSpc>
                <a:spcPct val="80000"/>
              </a:lnSpc>
            </a:pPr>
            <a:r>
              <a:rPr lang="ru-RU" sz="1400"/>
              <a:t>5.Сохраняйте руки, параллельными к бедрам, что поможет устранять мячи, контактирующие с вашими руками выше локтей, иногда заканчивающихся двойным касанием или даже хуже - груди. </a:t>
            </a:r>
          </a:p>
          <a:p>
            <a:pPr>
              <a:lnSpc>
                <a:spcPct val="80000"/>
              </a:lnSpc>
            </a:pPr>
            <a:r>
              <a:rPr lang="ru-RU" sz="1400"/>
              <a:t>6.Спина должна быть прямая, Вы должны быть расслаблены и держать ваши глаза на мяче.</a:t>
            </a:r>
          </a:p>
          <a:p>
            <a:pPr>
              <a:lnSpc>
                <a:spcPct val="80000"/>
              </a:lnSpc>
            </a:pPr>
            <a:r>
              <a:rPr lang="ru-RU" sz="1400"/>
              <a:t>7.Убедитесь, что руки соединенные вместе пытаются принять мяч в необходимом направлении. </a:t>
            </a:r>
          </a:p>
          <a:p>
            <a:pPr>
              <a:lnSpc>
                <a:spcPct val="80000"/>
              </a:lnSpc>
            </a:pPr>
            <a:r>
              <a:rPr lang="ru-RU" sz="1400"/>
              <a:t>8.После контакта с мячом, ноги слегка продлеваю! движение и перемещают ваши руки незначительно в переднее и восходящее движение - "тыкание", попытайтесь использовать ноги, чтобы задать направление мячу, а не руки. </a:t>
            </a:r>
          </a:p>
          <a:p>
            <a:pPr>
              <a:lnSpc>
                <a:spcPct val="80000"/>
              </a:lnSpc>
            </a:pPr>
            <a:r>
              <a:rPr lang="ru-RU" sz="1400"/>
              <a:t>9.Наклоните руки в направлении цели, сохраняя ваши бедра под вашим центром тяжести и наклоненными вперед. </a:t>
            </a:r>
          </a:p>
          <a:p>
            <a:pPr>
              <a:lnSpc>
                <a:spcPct val="80000"/>
              </a:lnSpc>
            </a:pPr>
            <a:r>
              <a:rPr lang="ru-RU" sz="1400"/>
              <a:t>10.Наиболее важная и часто забываемая часть - это умение смотреть на мяч, когда он вступает в контакт с вашими руками. </a:t>
            </a:r>
          </a:p>
          <a:p>
            <a:pPr>
              <a:lnSpc>
                <a:spcPct val="80000"/>
              </a:lnSpc>
            </a:pPr>
            <a:r>
              <a:rPr lang="ru-RU" sz="1400"/>
              <a:t>11.После того, как состоялся контакт с мячом, удостоверьтесь, что Вы держите вместе руки и они следуют за мячом к цели вашего приема. </a:t>
            </a:r>
          </a:p>
          <a:p>
            <a:pPr>
              <a:lnSpc>
                <a:spcPct val="80000"/>
              </a:lnSpc>
            </a:pPr>
            <a:r>
              <a:rPr lang="ru-RU" sz="1400"/>
              <a:t>12.Удостоверитесь, что Вы не поднимаете их слишком высоко. </a:t>
            </a:r>
          </a:p>
          <a:p>
            <a:pPr>
              <a:lnSpc>
                <a:spcPct val="80000"/>
              </a:lnSpc>
            </a:pPr>
            <a:r>
              <a:rPr lang="ru-RU" sz="1400"/>
              <a:t>13.Вы должны держать их всегда ниже уровня плеч при приеме мяча снизу двумя руками. </a:t>
            </a:r>
          </a:p>
          <a:p>
            <a:pPr>
              <a:lnSpc>
                <a:spcPct val="80000"/>
              </a:lnSpc>
            </a:pPr>
            <a:r>
              <a:rPr lang="ru-RU" sz="1400"/>
              <a:t>14.Переместите вес к вашей впередистоящей ноге. </a:t>
            </a:r>
          </a:p>
          <a:p>
            <a:pPr>
              <a:lnSpc>
                <a:spcPct val="80000"/>
              </a:lnSpc>
            </a:pPr>
            <a:r>
              <a:rPr lang="ru-RU" sz="1400"/>
              <a:t>15.Это увеличит способность управлять вашим приемом. </a:t>
            </a:r>
          </a:p>
          <a:p>
            <a:pPr>
              <a:lnSpc>
                <a:spcPct val="80000"/>
              </a:lnSpc>
            </a:pPr>
            <a:r>
              <a:rPr lang="ru-RU" sz="1400"/>
              <a:t>16.Когда игроки " падают назад " при приеме мяча, он направляется выше ожидаемой траектории. </a:t>
            </a:r>
          </a:p>
          <a:p>
            <a:pPr>
              <a:lnSpc>
                <a:spcPct val="80000"/>
              </a:lnSpc>
            </a:pPr>
            <a:r>
              <a:rPr lang="ru-RU" sz="1400"/>
              <a:t>17.Как всегда, приготовьтесь и поддерживайте глазами контакт с мячом.</a:t>
            </a:r>
          </a:p>
        </p:txBody>
      </p:sp>
    </p:spTree>
    <p:extLst>
      <p:ext uri="{BB962C8B-B14F-4D97-AF65-F5344CB8AC3E}">
        <p14:creationId xmlns:p14="http://schemas.microsoft.com/office/powerpoint/2010/main" val="211700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body" idx="4294967295"/>
          </p:nvPr>
        </p:nvSpPr>
        <p:spPr>
          <a:xfrm>
            <a:off x="457200" y="152400"/>
            <a:ext cx="8229600" cy="6553200"/>
          </a:xfrm>
          <a:noFill/>
        </p:spPr>
        <p:txBody>
          <a:bodyPr/>
          <a:lstStyle/>
          <a:p>
            <a:r>
              <a:rPr lang="ru-RU" sz="1400"/>
              <a:t>Прием мяча снизу двумя руками - один из самых легких элементов в волейболе, но не многие игроки владеют им. Если Вы новичок или закаленный игрок, который принимает, но делает это некачественно, то постоянно стремитесь к улучшению приема мяча.</a:t>
            </a:r>
            <a:endParaRPr lang="en-US" sz="1400"/>
          </a:p>
          <a:p>
            <a:pPr algn="ctr">
              <a:buFont typeface="Wingdings" pitchFamily="2" charset="2"/>
              <a:buNone/>
            </a:pPr>
            <a:r>
              <a:rPr lang="ru-RU" sz="1400" b="1"/>
              <a:t>Фронтальная передача снизу</a:t>
            </a: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r>
              <a:rPr lang="ru-RU" sz="1400" b="1"/>
              <a:t>Фронтальная передача снизу с выпадом вправо</a:t>
            </a: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endParaRPr lang="en-US" sz="1400" b="1"/>
          </a:p>
          <a:p>
            <a:pPr algn="ctr">
              <a:buFont typeface="Wingdings" pitchFamily="2" charset="2"/>
              <a:buNone/>
            </a:pPr>
            <a:r>
              <a:rPr lang="ru-RU" sz="1400"/>
              <a:t>Передача снизу с перемещением </a:t>
            </a:r>
            <a:r>
              <a:rPr lang="en-US" sz="1400"/>
              <a:t>c</a:t>
            </a:r>
            <a:r>
              <a:rPr lang="ru-RU" sz="1400"/>
              <a:t>крестным шагом</a:t>
            </a:r>
            <a:endParaRPr lang="en-US" sz="1400"/>
          </a:p>
          <a:p>
            <a:pPr algn="ctr">
              <a:buFont typeface="Wingdings" pitchFamily="2" charset="2"/>
              <a:buNone/>
            </a:pPr>
            <a:endParaRPr lang="en-US" sz="1400"/>
          </a:p>
          <a:p>
            <a:pPr algn="ctr">
              <a:buFont typeface="Wingdings" pitchFamily="2" charset="2"/>
              <a:buNone/>
            </a:pPr>
            <a:endParaRPr lang="ru-RU" sz="1400"/>
          </a:p>
        </p:txBody>
      </p:sp>
      <p:pic>
        <p:nvPicPr>
          <p:cNvPr id="20483" name="Picture 6" descr="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71600"/>
            <a:ext cx="32861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3419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334000"/>
            <a:ext cx="3171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10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body" idx="4294967295"/>
          </p:nvPr>
        </p:nvSpPr>
        <p:spPr>
          <a:xfrm>
            <a:off x="457200" y="152400"/>
            <a:ext cx="8229600" cy="6477000"/>
          </a:xfrm>
          <a:noFill/>
        </p:spPr>
        <p:txBody>
          <a:bodyPr/>
          <a:lstStyle/>
          <a:p>
            <a:pPr algn="ctr">
              <a:buFont typeface="Wingdings" pitchFamily="2" charset="2"/>
              <a:buNone/>
            </a:pPr>
            <a:r>
              <a:rPr lang="ru-RU" sz="1600" b="1" dirty="0"/>
              <a:t>Передача снизу двумя руками также известна как передача с ударом.</a:t>
            </a: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endParaRPr lang="en-US" sz="1200" dirty="0"/>
          </a:p>
          <a:p>
            <a:endParaRPr lang="en-US" sz="1200" dirty="0"/>
          </a:p>
          <a:p>
            <a:endParaRPr lang="en-US" sz="1200" dirty="0"/>
          </a:p>
          <a:p>
            <a:r>
              <a:rPr lang="ru-RU" sz="1200" dirty="0"/>
              <a:t>Чтобы использовать её правильно, Вы должны соединить ваши руки вместе и позволить мячу одновременно ударить мясистую часть ваших предплечий. Существует много способов соединить ваши руки, Мы затронем четыре способа. Но лучший </a:t>
            </a:r>
            <a:r>
              <a:rPr lang="ru-RU" sz="1200" dirty="0" err="1"/>
              <a:t>cпocoб</a:t>
            </a:r>
            <a:r>
              <a:rPr lang="ru-RU" sz="1200" dirty="0"/>
              <a:t> научиться состоит в том, чтобы наблюдать за игроками и экспериментировать. Общая ошибка состоит в том, чтобы позволить мячу ударить ваши запястья или кисти рук, часто заканчивающиеся непредсказуемым приемом или мячом, возвращенным через сетку, обычно называемым переходом. Лучший способ избежать этой проблемы состоит в том, чтобы напомнить себе напрячь ваши запястья и руки перед воздействием, чтобы создать платформу для мяча.</a:t>
            </a:r>
          </a:p>
          <a:p>
            <a:r>
              <a:rPr lang="ru-RU" sz="1200" dirty="0"/>
              <a:t>1 - кисть  правой  руки  удобно  сжата  в  кулак, левая слега раскрыта.</a:t>
            </a:r>
          </a:p>
          <a:p>
            <a:r>
              <a:rPr lang="ru-RU" sz="1200" dirty="0"/>
              <a:t>2 - пальцы   правой   кисти   вытянуты   и   удобно соединены с левыми, большие пальцы соединены.</a:t>
            </a:r>
          </a:p>
          <a:p>
            <a:r>
              <a:rPr lang="ru-RU" sz="1200" dirty="0"/>
              <a:t>3 - правая и левая кисти руки не имеют прямого контакта, только посредством запястий, которые касаются внутренней стороной (с этой техникой легко подвергнуться ошибке - большое разделение предплечий, смещая плоскость отскока, такая техника может создавать проблемы, в частности, у начинающих).</a:t>
            </a:r>
          </a:p>
          <a:p>
            <a:r>
              <a:rPr lang="ru-RU" sz="1200" dirty="0"/>
              <a:t>4 - пальцы правой кисти скрещиваются с такими же пальцами левой кисти.</a:t>
            </a:r>
            <a:endParaRPr lang="en-US" sz="1200" dirty="0"/>
          </a:p>
          <a:p>
            <a:pPr algn="ctr">
              <a:buFont typeface="Wingdings" pitchFamily="2" charset="2"/>
              <a:buNone/>
            </a:pPr>
            <a:endParaRPr lang="en-US" sz="1200"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en-US" sz="1600" b="1" dirty="0"/>
          </a:p>
          <a:p>
            <a:pPr algn="ctr">
              <a:buFont typeface="Wingdings" pitchFamily="2" charset="2"/>
              <a:buNone/>
            </a:pPr>
            <a:endParaRPr lang="ru-RU" sz="1600" b="1" dirty="0"/>
          </a:p>
        </p:txBody>
      </p:sp>
      <p:pic>
        <p:nvPicPr>
          <p:cNvPr id="21507"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2190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85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57200" y="228600"/>
            <a:ext cx="8229600" cy="6477000"/>
          </a:xfrm>
        </p:spPr>
        <p:txBody>
          <a:bodyPr/>
          <a:lstStyle/>
          <a:p>
            <a:pPr marL="609600" indent="-609600">
              <a:buFont typeface="Wingdings" pitchFamily="2" charset="2"/>
              <a:buNone/>
            </a:pPr>
            <a:r>
              <a:rPr lang="ru-RU" sz="1600" b="1"/>
              <a:t>Пять основных предписаний</a:t>
            </a:r>
            <a:endParaRPr lang="en-US" sz="1600" b="1"/>
          </a:p>
          <a:p>
            <a:pPr marL="609600" indent="-609600">
              <a:buFont typeface="Wingdings" pitchFamily="2" charset="2"/>
              <a:buNone/>
            </a:pPr>
            <a:r>
              <a:rPr lang="ru-RU" sz="1800"/>
              <a:t>Выберите метод приема, который работает лучше всего для Вас. Не беспокойтесь, какой лучше другого. Это действительно персональный выбор для эффективного управления. Какой бы Вы ни выбрали, запомните эти пять пунктов :</a:t>
            </a:r>
          </a:p>
          <a:p>
            <a:pPr marL="609600" indent="-609600"/>
            <a:r>
              <a:rPr lang="ru-RU" sz="1800"/>
              <a:t>Держите мяч между запястьями и локтями в самой широкой части предплечья.</a:t>
            </a:r>
          </a:p>
          <a:p>
            <a:pPr marL="609600" indent="-609600"/>
            <a:r>
              <a:rPr lang="ru-RU" sz="1800"/>
              <a:t>Сожмите запястья и кисти рук для того, чтобы лучше вытянуть руки.</a:t>
            </a:r>
          </a:p>
          <a:p>
            <a:pPr marL="609600" indent="-609600"/>
            <a:r>
              <a:rPr lang="ru-RU" sz="1800"/>
              <a:t>Соедините локти. Это даст мячу большую площадь для контакта и помогает  контролировать направление приема.</a:t>
            </a:r>
          </a:p>
          <a:p>
            <a:pPr marL="609600" indent="-609600"/>
            <a:r>
              <a:rPr lang="ru-RU" sz="1800"/>
              <a:t>Попытайтесь согнуть колени до того, как мяч долетит до Вас так. чтобы Вы обеими коленями смогли амортизировать подачу и переадресуйте передачу.</a:t>
            </a:r>
          </a:p>
          <a:p>
            <a:pPr marL="609600" indent="-609600"/>
            <a:r>
              <a:rPr lang="ru-RU" sz="1800"/>
              <a:t>Попытайтесь сжать плечи по направлению к цели в момент столкновения.</a:t>
            </a:r>
          </a:p>
          <a:p>
            <a:pPr marL="609600" indent="-609600">
              <a:buFont typeface="Wingdings" pitchFamily="2" charset="2"/>
              <a:buNone/>
            </a:pPr>
            <a:endParaRPr lang="ru-RU" sz="1800"/>
          </a:p>
        </p:txBody>
      </p:sp>
    </p:spTree>
    <p:extLst>
      <p:ext uri="{BB962C8B-B14F-4D97-AF65-F5344CB8AC3E}">
        <p14:creationId xmlns:p14="http://schemas.microsoft.com/office/powerpoint/2010/main" val="11921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nchor="ctr" anchorCtr="1"/>
          <a:lstStyle/>
          <a:p>
            <a:r>
              <a:rPr lang="ru-RU" sz="1800"/>
              <a:t>2.</a:t>
            </a:r>
            <a:r>
              <a:rPr lang="ru-RU" sz="4000"/>
              <a:t> </a:t>
            </a:r>
            <a:r>
              <a:rPr lang="ru-RU" sz="1800" b="1"/>
              <a:t>Прием и передача мяча сверху двумя руками.</a:t>
            </a:r>
          </a:p>
        </p:txBody>
      </p:sp>
      <p:sp>
        <p:nvSpPr>
          <p:cNvPr id="31747" name="Rectangle 3"/>
          <p:cNvSpPr>
            <a:spLocks noGrp="1" noChangeArrowheads="1"/>
          </p:cNvSpPr>
          <p:nvPr>
            <p:ph type="body" idx="4294967295"/>
          </p:nvPr>
        </p:nvSpPr>
        <p:spPr/>
        <p:txBody>
          <a:bodyPr/>
          <a:lstStyle/>
          <a:p>
            <a:r>
              <a:rPr lang="ru-RU" sz="1600"/>
              <a:t>    Верхние передачи можно классифицировать:</a:t>
            </a:r>
          </a:p>
          <a:p>
            <a:r>
              <a:rPr lang="ru-RU" sz="1600"/>
              <a:t>а)  по способу передачи:</a:t>
            </a:r>
          </a:p>
          <a:p>
            <a:r>
              <a:rPr lang="ru-RU" sz="1600"/>
              <a:t>   двумя руками,</a:t>
            </a:r>
          </a:p>
          <a:p>
            <a:r>
              <a:rPr lang="ru-RU" sz="1600"/>
              <a:t>   одной рукой.</a:t>
            </a:r>
          </a:p>
          <a:p>
            <a:r>
              <a:rPr lang="ru-RU" sz="1600"/>
              <a:t>б) по высоте обработки:</a:t>
            </a:r>
          </a:p>
          <a:p>
            <a:r>
              <a:rPr lang="ru-RU" sz="1600"/>
              <a:t>   стоя,</a:t>
            </a:r>
          </a:p>
          <a:p>
            <a:r>
              <a:rPr lang="ru-RU" sz="1600"/>
              <a:t>   в прыжке,</a:t>
            </a:r>
          </a:p>
          <a:p>
            <a:r>
              <a:rPr lang="ru-RU" sz="1600"/>
              <a:t>   в приседе:</a:t>
            </a:r>
          </a:p>
          <a:p>
            <a:r>
              <a:rPr lang="ru-RU" sz="1600"/>
              <a:t>в) по направлению передачи:</a:t>
            </a:r>
          </a:p>
          <a:p>
            <a:r>
              <a:rPr lang="ru-RU" sz="1600"/>
              <a:t>   над собой,</a:t>
            </a:r>
          </a:p>
          <a:p>
            <a:r>
              <a:rPr lang="ru-RU" sz="1600"/>
              <a:t>   вперед,</a:t>
            </a:r>
          </a:p>
          <a:p>
            <a:r>
              <a:rPr lang="ru-RU" sz="1600"/>
              <a:t>   за спину:</a:t>
            </a:r>
          </a:p>
          <a:p>
            <a:r>
              <a:rPr lang="ru-RU" sz="1600"/>
              <a:t>г) по положению относительно сетки:</a:t>
            </a:r>
          </a:p>
          <a:p>
            <a:r>
              <a:rPr lang="ru-RU" sz="1600"/>
              <a:t>   передачи на удар от сетки,</a:t>
            </a:r>
          </a:p>
          <a:p>
            <a:r>
              <a:rPr lang="ru-RU" sz="1600"/>
              <a:t>   передачи на удар из глубины площадки.</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514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49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81200" y="188913"/>
            <a:ext cx="5334000" cy="787400"/>
          </a:xfrm>
        </p:spPr>
        <p:txBody>
          <a:bodyPr anchor="ctr" anchorCtr="1"/>
          <a:lstStyle/>
          <a:p>
            <a:r>
              <a:rPr lang="ru-RU" sz="2000"/>
              <a:t>Передача двумя руками сверху</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7594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47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09800" y="188913"/>
            <a:ext cx="4953000" cy="871537"/>
          </a:xfrm>
        </p:spPr>
        <p:txBody>
          <a:bodyPr anchor="ctr" anchorCtr="1"/>
          <a:lstStyle/>
          <a:p>
            <a:r>
              <a:rPr lang="ru-RU" sz="2000" b="1"/>
              <a:t>Прием мяча двумя руками сверху</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61657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444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8)">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447800" y="152400"/>
            <a:ext cx="6019800" cy="560388"/>
          </a:xfrm>
        </p:spPr>
        <p:txBody>
          <a:bodyPr anchor="ctr" anchorCtr="1"/>
          <a:lstStyle/>
          <a:p>
            <a:r>
              <a:rPr lang="en-US" sz="1800" b="1"/>
              <a:t>1</a:t>
            </a:r>
            <a:r>
              <a:rPr lang="ru-RU" sz="1800" b="1"/>
              <a:t>. Приема и передачи мяча  снизу двумя руками</a:t>
            </a:r>
            <a:r>
              <a:rPr lang="ru-RU" sz="4000" b="1"/>
              <a:t> </a:t>
            </a:r>
          </a:p>
        </p:txBody>
      </p:sp>
      <p:sp>
        <p:nvSpPr>
          <p:cNvPr id="20483" name="Rectangle 3"/>
          <p:cNvSpPr>
            <a:spLocks noGrp="1" noChangeArrowheads="1"/>
          </p:cNvSpPr>
          <p:nvPr>
            <p:ph type="body" idx="4294967295"/>
          </p:nvPr>
        </p:nvSpPr>
        <p:spPr>
          <a:xfrm>
            <a:off x="3505200" y="4800600"/>
            <a:ext cx="2667000" cy="685800"/>
          </a:xfrm>
        </p:spPr>
        <p:txBody>
          <a:bodyPr/>
          <a:lstStyle/>
          <a:p>
            <a:pPr>
              <a:lnSpc>
                <a:spcPct val="80000"/>
              </a:lnSpc>
              <a:buFont typeface="Wingdings" pitchFamily="2" charset="2"/>
              <a:buNone/>
            </a:pPr>
            <a:r>
              <a:rPr lang="ru-RU" sz="1600" b="1">
                <a:latin typeface="Sylfaen" pitchFamily="18" charset="0"/>
                <a:ea typeface="Times New Roman" pitchFamily="18" charset="0"/>
                <a:cs typeface="Sylfaen" pitchFamily="18" charset="0"/>
              </a:rPr>
              <a:t>Соединение кистей рук при приеме снизу двумя руками</a:t>
            </a:r>
            <a:endParaRPr lang="ru-RU" sz="2000">
              <a:ea typeface="Times New Roman" pitchFamily="18" charset="0"/>
              <a:cs typeface="Sylfaen" pitchFamily="18" charset="0"/>
            </a:endParaRPr>
          </a:p>
          <a:p>
            <a:pPr>
              <a:lnSpc>
                <a:spcPct val="80000"/>
              </a:lnSpc>
              <a:buFont typeface="Wingdings" pitchFamily="2" charset="2"/>
              <a:buNone/>
            </a:pPr>
            <a:endParaRPr lang="ru-RU" sz="2000">
              <a:ea typeface="Times New Roman" pitchFamily="18" charset="0"/>
              <a:cs typeface="Sylfae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30972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14922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00600"/>
            <a:ext cx="1435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63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667000" y="158750"/>
            <a:ext cx="4114800" cy="450850"/>
          </a:xfrm>
        </p:spPr>
        <p:txBody>
          <a:bodyPr anchor="ctr" anchorCtr="1"/>
          <a:lstStyle/>
          <a:p>
            <a:r>
              <a:rPr lang="ru-RU" sz="2000"/>
              <a:t>СТОЙКИ ВОЛЕЙБОЛИСТА</a:t>
            </a:r>
          </a:p>
        </p:txBody>
      </p:sp>
      <p:pic>
        <p:nvPicPr>
          <p:cNvPr id="26627"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09800" y="685800"/>
            <a:ext cx="4800600" cy="3429000"/>
          </a:xfrm>
          <a:noFill/>
        </p:spPr>
      </p:pic>
      <p:sp>
        <p:nvSpPr>
          <p:cNvPr id="26628" name="Rectangle 5"/>
          <p:cNvSpPr>
            <a:spLocks noChangeArrowheads="1"/>
          </p:cNvSpPr>
          <p:nvPr/>
        </p:nvSpPr>
        <p:spPr bwMode="auto">
          <a:xfrm>
            <a:off x="381000" y="4114800"/>
            <a:ext cx="8458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b="1" i="1">
                <a:solidFill>
                  <a:srgbClr val="FFFFFF"/>
                </a:solidFill>
                <a:latin typeface="Arial" charset="0"/>
              </a:rPr>
              <a:t>Стойки различают на:</a:t>
            </a:r>
            <a:endParaRPr lang="ru-RU" b="1">
              <a:solidFill>
                <a:srgbClr val="FFFFFF"/>
              </a:solidFill>
              <a:latin typeface="Arial" charset="0"/>
            </a:endParaRPr>
          </a:p>
          <a:p>
            <a:pPr algn="ctr" fontAlgn="base">
              <a:spcBef>
                <a:spcPct val="0"/>
              </a:spcBef>
              <a:spcAft>
                <a:spcPct val="0"/>
              </a:spcAft>
            </a:pPr>
            <a:r>
              <a:rPr lang="ru-RU" b="1">
                <a:solidFill>
                  <a:srgbClr val="FFFFFF"/>
                </a:solidFill>
                <a:latin typeface="Arial" charset="0"/>
              </a:rPr>
              <a:t>Устойчивую</a:t>
            </a:r>
            <a:r>
              <a:rPr lang="ru-RU" i="1">
                <a:solidFill>
                  <a:srgbClr val="FFFFFF"/>
                </a:solidFill>
                <a:latin typeface="Arial" charset="0"/>
              </a:rPr>
              <a:t> - </a:t>
            </a:r>
            <a:r>
              <a:rPr lang="ru-RU">
                <a:solidFill>
                  <a:srgbClr val="FFFFFF"/>
                </a:solidFill>
                <a:latin typeface="Arial" charset="0"/>
              </a:rPr>
              <a:t>одна нога впереди.</a:t>
            </a:r>
          </a:p>
          <a:p>
            <a:pPr algn="ctr" fontAlgn="base">
              <a:spcBef>
                <a:spcPct val="0"/>
              </a:spcBef>
              <a:spcAft>
                <a:spcPct val="0"/>
              </a:spcAft>
            </a:pPr>
            <a:r>
              <a:rPr lang="ru-RU" b="1">
                <a:solidFill>
                  <a:srgbClr val="FFFFFF"/>
                </a:solidFill>
                <a:latin typeface="Arial" charset="0"/>
              </a:rPr>
              <a:t>Основную</a:t>
            </a:r>
            <a:r>
              <a:rPr lang="ru-RU">
                <a:solidFill>
                  <a:srgbClr val="FFFFFF"/>
                </a:solidFill>
                <a:latin typeface="Arial" charset="0"/>
              </a:rPr>
              <a:t> - ноги параллельно.</a:t>
            </a:r>
          </a:p>
          <a:p>
            <a:pPr algn="ctr" fontAlgn="base">
              <a:spcBef>
                <a:spcPct val="0"/>
              </a:spcBef>
              <a:spcAft>
                <a:spcPct val="0"/>
              </a:spcAft>
            </a:pPr>
            <a:r>
              <a:rPr lang="ru-RU" b="1">
                <a:solidFill>
                  <a:srgbClr val="FFFFFF"/>
                </a:solidFill>
                <a:latin typeface="Arial" charset="0"/>
              </a:rPr>
              <a:t>Неустойчивую</a:t>
            </a:r>
            <a:r>
              <a:rPr lang="ru-RU">
                <a:solidFill>
                  <a:srgbClr val="FFFFFF"/>
                </a:solidFill>
                <a:latin typeface="Arial" charset="0"/>
              </a:rPr>
              <a:t> - О ЦТ на передней трети стопы.</a:t>
            </a:r>
          </a:p>
          <a:p>
            <a:pPr algn="ctr" fontAlgn="base">
              <a:spcBef>
                <a:spcPct val="0"/>
              </a:spcBef>
              <a:spcAft>
                <a:spcPct val="0"/>
              </a:spcAft>
            </a:pPr>
            <a:r>
              <a:rPr lang="ru-RU" b="1">
                <a:solidFill>
                  <a:srgbClr val="FFFFFF"/>
                </a:solidFill>
                <a:latin typeface="Arial" charset="0"/>
              </a:rPr>
              <a:t>Статичную</a:t>
            </a:r>
            <a:r>
              <a:rPr lang="ru-RU">
                <a:solidFill>
                  <a:srgbClr val="FFFFFF"/>
                </a:solidFill>
                <a:latin typeface="Arial" charset="0"/>
              </a:rPr>
              <a:t> - неподвижность игрока.</a:t>
            </a:r>
          </a:p>
          <a:p>
            <a:pPr algn="ctr" fontAlgn="base">
              <a:spcBef>
                <a:spcPct val="0"/>
              </a:spcBef>
              <a:spcAft>
                <a:spcPct val="0"/>
              </a:spcAft>
            </a:pPr>
            <a:r>
              <a:rPr lang="ru-RU" b="1">
                <a:solidFill>
                  <a:srgbClr val="FFFFFF"/>
                </a:solidFill>
                <a:latin typeface="Arial" charset="0"/>
              </a:rPr>
              <a:t>Динамичную</a:t>
            </a:r>
            <a:r>
              <a:rPr lang="ru-RU">
                <a:solidFill>
                  <a:srgbClr val="FFFFFF"/>
                </a:solidFill>
                <a:latin typeface="Arial" charset="0"/>
              </a:rPr>
              <a:t> - переминание с ноги на ногу.</a:t>
            </a:r>
          </a:p>
          <a:p>
            <a:pPr algn="ctr" fontAlgn="base">
              <a:spcBef>
                <a:spcPct val="0"/>
              </a:spcBef>
              <a:spcAft>
                <a:spcPct val="0"/>
              </a:spcAft>
            </a:pPr>
            <a:r>
              <a:rPr lang="ru-RU">
                <a:solidFill>
                  <a:srgbClr val="FFFFFF"/>
                </a:solidFill>
                <a:latin typeface="Arial" charset="0"/>
              </a:rPr>
              <a:t>В положении стойки руки находятся на уровне пояса, кисти обращены ладонями друг к другу, туловище несколько наклонено вперед, тело сво­бодно, ненапряженно.</a:t>
            </a:r>
          </a:p>
        </p:txBody>
      </p:sp>
    </p:spTree>
    <p:extLst>
      <p:ext uri="{BB962C8B-B14F-4D97-AF65-F5344CB8AC3E}">
        <p14:creationId xmlns:p14="http://schemas.microsoft.com/office/powerpoint/2010/main" val="1562318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nchor="ctr" anchorCtr="1"/>
          <a:lstStyle/>
          <a:p>
            <a:r>
              <a:rPr lang="ru-RU" sz="4000"/>
              <a:t>Требования к верхней передаче</a:t>
            </a:r>
            <a:r>
              <a:rPr lang="ru-RU"/>
              <a:t>:</a:t>
            </a:r>
          </a:p>
        </p:txBody>
      </p:sp>
      <p:sp>
        <p:nvSpPr>
          <p:cNvPr id="32771" name="Rectangle 3"/>
          <p:cNvSpPr>
            <a:spLocks noGrp="1" noChangeArrowheads="1"/>
          </p:cNvSpPr>
          <p:nvPr>
            <p:ph type="body" idx="4294967295"/>
          </p:nvPr>
        </p:nvSpPr>
        <p:spPr/>
        <p:txBody>
          <a:bodyPr/>
          <a:lstStyle/>
          <a:p>
            <a:pPr>
              <a:lnSpc>
                <a:spcPct val="90000"/>
              </a:lnSpc>
            </a:pPr>
            <a:r>
              <a:rPr lang="ru-RU" sz="1600"/>
              <a:t>1.Перед передачей ступни на одном уровне, или одна впереди другой на 0,5-1 ступни. Ступни на расстоянии не более ширины плеч.</a:t>
            </a:r>
          </a:p>
          <a:p>
            <a:pPr>
              <a:lnSpc>
                <a:spcPct val="90000"/>
              </a:lnSpc>
            </a:pPr>
            <a:r>
              <a:rPr lang="ru-RU" sz="1600"/>
              <a:t>2. При передаче вперед туловище наклонено вперед(во всех фазах), </a:t>
            </a:r>
            <a:r>
              <a:rPr lang="en-US" sz="1600"/>
              <a:t>        </a:t>
            </a:r>
            <a:r>
              <a:rPr lang="ru-RU" sz="1600"/>
              <a:t>при передаче за спину – вертикально.</a:t>
            </a:r>
          </a:p>
          <a:p>
            <a:pPr>
              <a:lnSpc>
                <a:spcPct val="90000"/>
              </a:lnSpc>
            </a:pPr>
            <a:r>
              <a:rPr lang="ru-RU" sz="1600"/>
              <a:t>3. Голова удерживается как можно ближе к вертикали.</a:t>
            </a:r>
          </a:p>
          <a:p>
            <a:pPr>
              <a:lnSpc>
                <a:spcPct val="90000"/>
              </a:lnSpc>
            </a:pPr>
            <a:r>
              <a:rPr lang="ru-RU" sz="1600"/>
              <a:t>4. Ноги согнуты в коленях, начинают выпрямляться раньше</a:t>
            </a:r>
            <a:r>
              <a:rPr lang="en-US" sz="1600"/>
              <a:t> </a:t>
            </a:r>
            <a:r>
              <a:rPr lang="ru-RU" sz="1600"/>
              <a:t>рук.</a:t>
            </a:r>
          </a:p>
          <a:p>
            <a:pPr>
              <a:lnSpc>
                <a:spcPct val="90000"/>
              </a:lnSpc>
            </a:pPr>
            <a:r>
              <a:rPr lang="ru-RU" sz="1600"/>
              <a:t>5. Перед передачей руки, согнутые в локтях, кратчайшим путем выносятся вверх. Кисти чуть выше головы. Локти на уровне плечевого сустава, или чуть выше. Расстояние между локтями определяется свободным положением мышц плечевого пояса (для контроля расслабленную руку игрока взять за запястье и поднять до исходного положения).</a:t>
            </a:r>
          </a:p>
          <a:p>
            <a:pPr>
              <a:lnSpc>
                <a:spcPct val="90000"/>
              </a:lnSpc>
            </a:pPr>
            <a:r>
              <a:rPr lang="ru-RU" sz="1600"/>
              <a:t>7.Руки выпрямляясь  в локтевых суставах, выталкивают мяч. Кисти и пальцы сопровождают его, предавая необходимое направление. Вектор вылета мяча должен совпадать с вектором, соединяющим плечевой и лучезарные суставы.</a:t>
            </a:r>
          </a:p>
          <a:p>
            <a:pPr>
              <a:lnSpc>
                <a:spcPct val="90000"/>
              </a:lnSpc>
            </a:pPr>
            <a:r>
              <a:rPr lang="ru-RU" sz="1600"/>
              <a:t>8. В завершающей фазе, движение рук, пальцев и кистей продолжается по инерции, затем оно мягко угасает. Руки, кисти и пальцы располагаясь симметрично, показывают направление вылета мяча.</a:t>
            </a:r>
          </a:p>
        </p:txBody>
      </p:sp>
    </p:spTree>
    <p:extLst>
      <p:ext uri="{BB962C8B-B14F-4D97-AF65-F5344CB8AC3E}">
        <p14:creationId xmlns:p14="http://schemas.microsoft.com/office/powerpoint/2010/main" val="380557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nchor="ctr" anchorCtr="1"/>
          <a:lstStyle/>
          <a:p>
            <a:r>
              <a:rPr lang="ru-RU" sz="3200"/>
              <a:t>Ошибки при выполнении верхней передачи</a:t>
            </a:r>
          </a:p>
        </p:txBody>
      </p:sp>
      <p:sp>
        <p:nvSpPr>
          <p:cNvPr id="33795" name="Rectangle 3"/>
          <p:cNvSpPr>
            <a:spLocks noGrp="1" noChangeArrowheads="1"/>
          </p:cNvSpPr>
          <p:nvPr>
            <p:ph type="body" idx="4294967295"/>
          </p:nvPr>
        </p:nvSpPr>
        <p:spPr/>
        <p:txBody>
          <a:bodyPr/>
          <a:lstStyle/>
          <a:p>
            <a:r>
              <a:rPr lang="ru-RU"/>
              <a:t>  </a:t>
            </a:r>
            <a:r>
              <a:rPr lang="ru-RU" sz="1800"/>
              <a:t>Подготовительная фаза:</a:t>
            </a:r>
          </a:p>
          <a:p>
            <a:r>
              <a:rPr lang="ru-RU" sz="1800"/>
              <a:t>1. Ступни стоят широко.</a:t>
            </a:r>
          </a:p>
          <a:p>
            <a:r>
              <a:rPr lang="ru-RU" sz="1800"/>
              <a:t>2. Ноги выпрямлены в коленях.</a:t>
            </a:r>
          </a:p>
          <a:p>
            <a:r>
              <a:rPr lang="ru-RU" sz="1800"/>
              <a:t>3. Перед передачей вперед ближняя к сетке нога впереди другой.</a:t>
            </a:r>
          </a:p>
          <a:p>
            <a:r>
              <a:rPr lang="ru-RU" sz="1800"/>
              <a:t>4. Перед передачей вперед дальняя от сетки нога значительно впереди другой.</a:t>
            </a:r>
          </a:p>
          <a:p>
            <a:r>
              <a:rPr lang="ru-RU" sz="1800"/>
              <a:t>5. корпус отклонен.</a:t>
            </a:r>
          </a:p>
          <a:p>
            <a:r>
              <a:rPr lang="ru-RU" sz="1800"/>
              <a:t>6. голова запрокинута назад.</a:t>
            </a:r>
          </a:p>
          <a:p>
            <a:r>
              <a:rPr lang="ru-RU" sz="1800"/>
              <a:t>7. Локти разведены излишне широко.</a:t>
            </a:r>
          </a:p>
          <a:p>
            <a:r>
              <a:rPr lang="ru-RU" sz="1800"/>
              <a:t>8. Руки разведены излишне широко.</a:t>
            </a:r>
          </a:p>
          <a:p>
            <a:r>
              <a:rPr lang="ru-RU" sz="1800"/>
              <a:t>9. Руки опущены.</a:t>
            </a:r>
          </a:p>
          <a:p>
            <a:r>
              <a:rPr lang="ru-RU" sz="1800"/>
              <a:t>10. Большие пальцы не отведены,</a:t>
            </a:r>
          </a:p>
          <a:p>
            <a:r>
              <a:rPr lang="ru-RU" sz="1800"/>
              <a:t>11. Руки выносятся по широкой амплитуде.</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86200"/>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DSC00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8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nchor="ctr" anchorCtr="1"/>
          <a:lstStyle/>
          <a:p>
            <a:r>
              <a:rPr lang="ru-RU" sz="4000"/>
              <a:t>Требования к верхней передаче</a:t>
            </a:r>
            <a:r>
              <a:rPr lang="ru-RU"/>
              <a:t>:</a:t>
            </a:r>
          </a:p>
        </p:txBody>
      </p:sp>
      <p:sp>
        <p:nvSpPr>
          <p:cNvPr id="32771" name="Rectangle 3"/>
          <p:cNvSpPr>
            <a:spLocks noGrp="1" noChangeArrowheads="1"/>
          </p:cNvSpPr>
          <p:nvPr>
            <p:ph type="body" idx="4294967295"/>
          </p:nvPr>
        </p:nvSpPr>
        <p:spPr/>
        <p:txBody>
          <a:bodyPr/>
          <a:lstStyle/>
          <a:p>
            <a:pPr>
              <a:lnSpc>
                <a:spcPct val="90000"/>
              </a:lnSpc>
            </a:pPr>
            <a:r>
              <a:rPr lang="ru-RU" sz="1600"/>
              <a:t>1.Перед передачей ступни на одном уровне, или одна впереди другой на 0,5-1 ступни. Ступни на расстоянии не более ширины плеч.</a:t>
            </a:r>
          </a:p>
          <a:p>
            <a:pPr>
              <a:lnSpc>
                <a:spcPct val="90000"/>
              </a:lnSpc>
            </a:pPr>
            <a:r>
              <a:rPr lang="ru-RU" sz="1600"/>
              <a:t>2. При передаче вперед туловище наклонено вперед(во всех фазах), </a:t>
            </a:r>
            <a:r>
              <a:rPr lang="en-US" sz="1600"/>
              <a:t>        </a:t>
            </a:r>
            <a:r>
              <a:rPr lang="ru-RU" sz="1600"/>
              <a:t>при передаче за спину – вертикально.</a:t>
            </a:r>
          </a:p>
          <a:p>
            <a:pPr>
              <a:lnSpc>
                <a:spcPct val="90000"/>
              </a:lnSpc>
            </a:pPr>
            <a:r>
              <a:rPr lang="ru-RU" sz="1600"/>
              <a:t>3. Голова удерживается как можно ближе к вертикали.</a:t>
            </a:r>
          </a:p>
          <a:p>
            <a:pPr>
              <a:lnSpc>
                <a:spcPct val="90000"/>
              </a:lnSpc>
            </a:pPr>
            <a:r>
              <a:rPr lang="ru-RU" sz="1600"/>
              <a:t>4. Ноги согнуты в коленях, начинают выпрямляться раньше</a:t>
            </a:r>
            <a:r>
              <a:rPr lang="en-US" sz="1600"/>
              <a:t> </a:t>
            </a:r>
            <a:r>
              <a:rPr lang="ru-RU" sz="1600"/>
              <a:t>рук.</a:t>
            </a:r>
          </a:p>
          <a:p>
            <a:pPr>
              <a:lnSpc>
                <a:spcPct val="90000"/>
              </a:lnSpc>
            </a:pPr>
            <a:r>
              <a:rPr lang="ru-RU" sz="1600"/>
              <a:t>5. Перед передачей руки, согнутые в локтях, кратчайшим путем выносятся вверх. Кисти чуть выше головы. Локти на уровне плечевого сустава, или чуть выше. Расстояние между локтями определяется свободным положением мышц плечевого пояса (для контроля расслабленную руку игрока взять за запястье и поднять до исходного положения).</a:t>
            </a:r>
          </a:p>
          <a:p>
            <a:pPr>
              <a:lnSpc>
                <a:spcPct val="90000"/>
              </a:lnSpc>
            </a:pPr>
            <a:r>
              <a:rPr lang="ru-RU" sz="1600"/>
              <a:t>7.Руки выпрямляясь  в локтевых суставах, выталкивают мяч. Кисти и пальцы сопровождают его, предавая необходимое направление. Вектор вылета мяча должен совпадать с вектором, соединяющим плечевой и лучезарные суставы.</a:t>
            </a:r>
          </a:p>
          <a:p>
            <a:pPr>
              <a:lnSpc>
                <a:spcPct val="90000"/>
              </a:lnSpc>
            </a:pPr>
            <a:r>
              <a:rPr lang="ru-RU" sz="1600"/>
              <a:t>8. В завершающей фазе, движение рук, пальцев и кистей продолжается по инерции, затем оно мягко угасает. Руки, кисти и пальцы располагаясь симметрично, показывают направление вылета мяча.</a:t>
            </a:r>
          </a:p>
        </p:txBody>
      </p:sp>
    </p:spTree>
    <p:extLst>
      <p:ext uri="{BB962C8B-B14F-4D97-AF65-F5344CB8AC3E}">
        <p14:creationId xmlns:p14="http://schemas.microsoft.com/office/powerpoint/2010/main" val="50258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nchor="ctr" anchorCtr="1"/>
          <a:lstStyle/>
          <a:p>
            <a:r>
              <a:rPr lang="ru-RU" sz="3200"/>
              <a:t>Рабочая фаза</a:t>
            </a:r>
          </a:p>
        </p:txBody>
      </p:sp>
      <p:sp>
        <p:nvSpPr>
          <p:cNvPr id="34819" name="Rectangle 3"/>
          <p:cNvSpPr>
            <a:spLocks noGrp="1" noChangeArrowheads="1"/>
          </p:cNvSpPr>
          <p:nvPr>
            <p:ph type="body" idx="4294967295"/>
          </p:nvPr>
        </p:nvSpPr>
        <p:spPr/>
        <p:txBody>
          <a:bodyPr/>
          <a:lstStyle/>
          <a:p>
            <a:pPr>
              <a:lnSpc>
                <a:spcPct val="90000"/>
              </a:lnSpc>
            </a:pPr>
            <a:r>
              <a:rPr lang="ru-RU" sz="1800"/>
              <a:t>12. При передаче нет опоры,</a:t>
            </a:r>
          </a:p>
          <a:p>
            <a:pPr>
              <a:lnSpc>
                <a:spcPct val="90000"/>
              </a:lnSpc>
            </a:pPr>
            <a:r>
              <a:rPr lang="ru-RU" sz="1800"/>
              <a:t>13. Позднее начало работы ног,</a:t>
            </a:r>
          </a:p>
          <a:p>
            <a:pPr>
              <a:lnSpc>
                <a:spcPct val="90000"/>
              </a:lnSpc>
            </a:pPr>
            <a:r>
              <a:rPr lang="ru-RU" sz="1800"/>
              <a:t>14. Недостаточная Работа ног.</a:t>
            </a:r>
          </a:p>
          <a:p>
            <a:pPr>
              <a:lnSpc>
                <a:spcPct val="90000"/>
              </a:lnSpc>
            </a:pPr>
            <a:r>
              <a:rPr lang="ru-RU" sz="1800"/>
              <a:t>15. Корпус отклонен назад.</a:t>
            </a:r>
          </a:p>
          <a:p>
            <a:pPr>
              <a:lnSpc>
                <a:spcPct val="90000"/>
              </a:lnSpc>
            </a:pPr>
            <a:r>
              <a:rPr lang="ru-RU" sz="1800"/>
              <a:t>16. Руки встречают мяч высоко над головой.</a:t>
            </a:r>
          </a:p>
          <a:p>
            <a:pPr>
              <a:lnSpc>
                <a:spcPct val="90000"/>
              </a:lnSpc>
            </a:pPr>
            <a:r>
              <a:rPr lang="ru-RU" sz="1800"/>
              <a:t>17. Руки встречают мяч низко.</a:t>
            </a:r>
          </a:p>
          <a:p>
            <a:pPr>
              <a:lnSpc>
                <a:spcPct val="90000"/>
              </a:lnSpc>
            </a:pPr>
            <a:r>
              <a:rPr lang="ru-RU" sz="1800"/>
              <a:t>18. Руки излишне разведены.</a:t>
            </a:r>
          </a:p>
          <a:p>
            <a:pPr>
              <a:lnSpc>
                <a:spcPct val="90000"/>
              </a:lnSpc>
            </a:pPr>
            <a:r>
              <a:rPr lang="ru-RU" sz="1800"/>
              <a:t>19. Кисти заброшены назад.</a:t>
            </a:r>
          </a:p>
          <a:p>
            <a:pPr>
              <a:lnSpc>
                <a:spcPct val="90000"/>
              </a:lnSpc>
            </a:pPr>
            <a:r>
              <a:rPr lang="ru-RU" sz="1800"/>
              <a:t>29. Большие пальцы впереди.</a:t>
            </a:r>
          </a:p>
          <a:p>
            <a:pPr>
              <a:lnSpc>
                <a:spcPct val="90000"/>
              </a:lnSpc>
            </a:pPr>
            <a:r>
              <a:rPr lang="ru-RU" sz="1800"/>
              <a:t>21. Указательные пальцы разведены.</a:t>
            </a:r>
          </a:p>
          <a:p>
            <a:pPr>
              <a:lnSpc>
                <a:spcPct val="90000"/>
              </a:lnSpc>
            </a:pPr>
            <a:r>
              <a:rPr lang="ru-RU" sz="1800"/>
              <a:t>22. Пальцы полностью выпрямлены.</a:t>
            </a:r>
          </a:p>
          <a:p>
            <a:pPr>
              <a:lnSpc>
                <a:spcPct val="90000"/>
              </a:lnSpc>
            </a:pPr>
            <a:r>
              <a:rPr lang="ru-RU" sz="1800"/>
              <a:t>23. пальцы излишне согнуты.</a:t>
            </a:r>
          </a:p>
          <a:p>
            <a:pPr>
              <a:lnSpc>
                <a:spcPct val="90000"/>
              </a:lnSpc>
            </a:pPr>
            <a:r>
              <a:rPr lang="ru-RU" sz="1800"/>
              <a:t>24. Мяч задержан.</a:t>
            </a:r>
          </a:p>
          <a:p>
            <a:pPr>
              <a:lnSpc>
                <a:spcPct val="90000"/>
              </a:lnSpc>
            </a:pPr>
            <a:r>
              <a:rPr lang="ru-RU" sz="1800"/>
              <a:t>25. </a:t>
            </a:r>
            <a:r>
              <a:rPr lang="en-US" sz="1800"/>
              <a:t>&lt;&lt;</a:t>
            </a:r>
            <a:r>
              <a:rPr lang="ru-RU" sz="1800"/>
              <a:t>Втыкание</a:t>
            </a:r>
            <a:r>
              <a:rPr lang="en-US" sz="1800"/>
              <a:t> &gt;&gt;</a:t>
            </a:r>
            <a:r>
              <a:rPr lang="ru-RU" sz="1800"/>
              <a:t>в мяч</a:t>
            </a:r>
          </a:p>
          <a:p>
            <a:pPr>
              <a:lnSpc>
                <a:spcPct val="90000"/>
              </a:lnSpc>
            </a:pPr>
            <a:endParaRPr lang="ru-RU" sz="180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57600"/>
            <a:ext cx="1660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DSC00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06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nchor="ctr" anchorCtr="1"/>
          <a:lstStyle/>
          <a:p>
            <a:r>
              <a:rPr lang="ru-RU" sz="3200"/>
              <a:t>Завершающая фаза:</a:t>
            </a:r>
            <a:br>
              <a:rPr lang="ru-RU" sz="3200"/>
            </a:br>
            <a:endParaRPr lang="ru-RU" sz="3200"/>
          </a:p>
        </p:txBody>
      </p:sp>
      <p:sp>
        <p:nvSpPr>
          <p:cNvPr id="35843" name="Rectangle 3"/>
          <p:cNvSpPr>
            <a:spLocks noGrp="1" noChangeArrowheads="1"/>
          </p:cNvSpPr>
          <p:nvPr>
            <p:ph type="body" idx="4294967295"/>
          </p:nvPr>
        </p:nvSpPr>
        <p:spPr/>
        <p:txBody>
          <a:bodyPr/>
          <a:lstStyle/>
          <a:p>
            <a:r>
              <a:rPr lang="ru-RU" sz="1800"/>
              <a:t>26. Руки недостаточно сопровождают мяч.</a:t>
            </a:r>
          </a:p>
          <a:p>
            <a:r>
              <a:rPr lang="ru-RU" sz="1800"/>
              <a:t>27. Руки отдергиваются назад.</a:t>
            </a:r>
          </a:p>
          <a:p>
            <a:r>
              <a:rPr lang="ru-RU" sz="1800"/>
              <a:t>28. Руки разведены.</a:t>
            </a:r>
          </a:p>
          <a:p>
            <a:r>
              <a:rPr lang="ru-RU" sz="1800"/>
              <a:t>29. Кисти разведены.</a:t>
            </a:r>
          </a:p>
          <a:p>
            <a:r>
              <a:rPr lang="ru-RU" sz="1800"/>
              <a:t>30. Кисти заброшены назад.</a:t>
            </a:r>
          </a:p>
          <a:p>
            <a:r>
              <a:rPr lang="ru-RU" sz="1800"/>
              <a:t>31. Кисти излишне закрыты.</a:t>
            </a:r>
          </a:p>
          <a:p>
            <a:r>
              <a:rPr lang="ru-RU" sz="1800"/>
              <a:t>32. Одна рука (кисть) выше.</a:t>
            </a:r>
          </a:p>
          <a:p>
            <a:r>
              <a:rPr lang="ru-RU" sz="1800"/>
              <a:t>33. Пальцы излишне согнуты.</a:t>
            </a:r>
          </a:p>
        </p:txBody>
      </p:sp>
    </p:spTree>
    <p:extLst>
      <p:ext uri="{BB962C8B-B14F-4D97-AF65-F5344CB8AC3E}">
        <p14:creationId xmlns:p14="http://schemas.microsoft.com/office/powerpoint/2010/main" val="63493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nchor="ctr" anchorCtr="1"/>
          <a:lstStyle/>
          <a:p>
            <a:r>
              <a:rPr lang="ru-RU" sz="2800"/>
              <a:t>Подводящие упражнения к верхней передаче:</a:t>
            </a:r>
          </a:p>
        </p:txBody>
      </p:sp>
      <p:sp>
        <p:nvSpPr>
          <p:cNvPr id="36867" name="Rectangle 3"/>
          <p:cNvSpPr>
            <a:spLocks noGrp="1" noChangeArrowheads="1"/>
          </p:cNvSpPr>
          <p:nvPr>
            <p:ph type="body" idx="4294967295"/>
          </p:nvPr>
        </p:nvSpPr>
        <p:spPr/>
        <p:txBody>
          <a:bodyPr/>
          <a:lstStyle/>
          <a:p>
            <a:pPr>
              <a:lnSpc>
                <a:spcPct val="80000"/>
              </a:lnSpc>
            </a:pPr>
            <a:r>
              <a:rPr lang="ru-RU" sz="1600"/>
              <a:t> 1. Обхватить мяч (имитация положения кистей на мяче).</a:t>
            </a:r>
          </a:p>
          <a:p>
            <a:pPr>
              <a:lnSpc>
                <a:spcPct val="80000"/>
              </a:lnSpc>
            </a:pPr>
            <a:r>
              <a:rPr lang="ru-RU" sz="1600"/>
              <a:t> 2. Поднять мяч с пола, сохраняя положения кистей на мяче.</a:t>
            </a:r>
          </a:p>
          <a:p>
            <a:pPr>
              <a:lnSpc>
                <a:spcPct val="80000"/>
              </a:lnSpc>
            </a:pPr>
            <a:r>
              <a:rPr lang="ru-RU" sz="1600"/>
              <a:t> 3. Низкий дриблинг мяча в пол / 10-20 см/ двумя руками на месте.</a:t>
            </a:r>
          </a:p>
          <a:p>
            <a:pPr>
              <a:lnSpc>
                <a:spcPct val="80000"/>
              </a:lnSpc>
            </a:pPr>
            <a:r>
              <a:rPr lang="ru-RU" sz="1600"/>
              <a:t> 4. Верхняя передача в пол без зрительного контроля на месте.</a:t>
            </a:r>
          </a:p>
          <a:p>
            <a:pPr>
              <a:lnSpc>
                <a:spcPct val="80000"/>
              </a:lnSpc>
            </a:pPr>
            <a:r>
              <a:rPr lang="ru-RU" sz="1600"/>
              <a:t> 5. Верхняя передача в пол с перемещением:</a:t>
            </a:r>
          </a:p>
          <a:p>
            <a:pPr>
              <a:lnSpc>
                <a:spcPct val="80000"/>
              </a:lnSpc>
            </a:pPr>
            <a:r>
              <a:rPr lang="ru-RU" sz="1600"/>
              <a:t>   лицом или спиной по ходу движения,</a:t>
            </a:r>
          </a:p>
          <a:p>
            <a:pPr>
              <a:lnSpc>
                <a:spcPct val="80000"/>
              </a:lnSpc>
            </a:pPr>
            <a:r>
              <a:rPr lang="ru-RU" sz="1600"/>
              <a:t>   боком приставным или скрестным шагом.</a:t>
            </a:r>
          </a:p>
          <a:p>
            <a:pPr>
              <a:lnSpc>
                <a:spcPct val="80000"/>
              </a:lnSpc>
            </a:pPr>
            <a:r>
              <a:rPr lang="ru-RU" sz="1600"/>
              <a:t> 6. Верхняя передача в стену на минимальном расстоянии /5-10см/.</a:t>
            </a:r>
          </a:p>
          <a:p>
            <a:pPr>
              <a:lnSpc>
                <a:spcPct val="80000"/>
              </a:lnSpc>
            </a:pPr>
            <a:r>
              <a:rPr lang="ru-RU" sz="1600"/>
              <a:t> 7. Верхняя передача в стену без зрительного контроля.</a:t>
            </a:r>
          </a:p>
          <a:p>
            <a:pPr>
              <a:lnSpc>
                <a:spcPct val="80000"/>
              </a:lnSpc>
            </a:pPr>
            <a:r>
              <a:rPr lang="ru-RU" sz="1600"/>
              <a:t> 8. Верхняя передача над собой на минимальную высоту/5-10см/.</a:t>
            </a:r>
          </a:p>
          <a:p>
            <a:pPr>
              <a:lnSpc>
                <a:spcPct val="80000"/>
              </a:lnSpc>
            </a:pPr>
            <a:r>
              <a:rPr lang="ru-RU" sz="1600"/>
              <a:t> 9. Верхняя передача  над собой без зрительного контроля.</a:t>
            </a:r>
          </a:p>
          <a:p>
            <a:pPr>
              <a:lnSpc>
                <a:spcPct val="80000"/>
              </a:lnSpc>
            </a:pPr>
            <a:r>
              <a:rPr lang="ru-RU" sz="1600"/>
              <a:t>10. Верхняя передача в пол с перемещением различными способами без зрительного контроля.</a:t>
            </a:r>
          </a:p>
          <a:p>
            <a:pPr>
              <a:lnSpc>
                <a:spcPct val="80000"/>
              </a:lnSpc>
            </a:pPr>
            <a:r>
              <a:rPr lang="ru-RU" sz="1600"/>
              <a:t>11. Верхняя передача со стены на близком /5-20см/ расстоянии:</a:t>
            </a:r>
          </a:p>
          <a:p>
            <a:pPr>
              <a:lnSpc>
                <a:spcPct val="80000"/>
              </a:lnSpc>
            </a:pPr>
            <a:r>
              <a:rPr lang="ru-RU" sz="1600"/>
              <a:t>12. Верхняя передача над собой на минимальную высоту:</a:t>
            </a:r>
          </a:p>
          <a:p>
            <a:pPr>
              <a:lnSpc>
                <a:spcPct val="80000"/>
              </a:lnSpc>
            </a:pPr>
            <a:r>
              <a:rPr lang="ru-RU" sz="1600"/>
              <a:t>   сидя и лежа/чередование/,</a:t>
            </a:r>
          </a:p>
          <a:p>
            <a:pPr>
              <a:lnSpc>
                <a:spcPct val="80000"/>
              </a:lnSpc>
            </a:pPr>
            <a:r>
              <a:rPr lang="ru-RU" sz="1600"/>
              <a:t>   то же, без зрительного контроля.</a:t>
            </a:r>
          </a:p>
          <a:p>
            <a:pPr>
              <a:lnSpc>
                <a:spcPct val="80000"/>
              </a:lnSpc>
            </a:pPr>
            <a:endParaRPr lang="ru-RU" sz="1600"/>
          </a:p>
        </p:txBody>
      </p:sp>
    </p:spTree>
    <p:extLst>
      <p:ext uri="{BB962C8B-B14F-4D97-AF65-F5344CB8AC3E}">
        <p14:creationId xmlns:p14="http://schemas.microsoft.com/office/powerpoint/2010/main" val="34899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nchor="ctr" anchorCtr="1"/>
          <a:lstStyle/>
          <a:p>
            <a:r>
              <a:rPr lang="ru-RU"/>
              <a:t>Нижняя передача</a:t>
            </a:r>
          </a:p>
        </p:txBody>
      </p:sp>
      <p:sp>
        <p:nvSpPr>
          <p:cNvPr id="26627" name="Rectangle 3"/>
          <p:cNvSpPr>
            <a:spLocks noGrp="1" noChangeArrowheads="1"/>
          </p:cNvSpPr>
          <p:nvPr>
            <p:ph type="body" idx="4294967295"/>
          </p:nvPr>
        </p:nvSpPr>
        <p:spPr>
          <a:xfrm>
            <a:off x="381000" y="1524000"/>
            <a:ext cx="8229600" cy="4530725"/>
          </a:xfrm>
        </p:spPr>
        <p:txBody>
          <a:bodyPr/>
          <a:lstStyle/>
          <a:p>
            <a:pPr>
              <a:lnSpc>
                <a:spcPct val="90000"/>
              </a:lnSpc>
            </a:pPr>
            <a:r>
              <a:rPr lang="ru-RU" sz="1600" dirty="0"/>
              <a:t> Нижние передачи можно классифицировать:</a:t>
            </a:r>
          </a:p>
          <a:p>
            <a:pPr>
              <a:lnSpc>
                <a:spcPct val="90000"/>
              </a:lnSpc>
            </a:pPr>
            <a:r>
              <a:rPr lang="ru-RU" sz="1600" dirty="0"/>
              <a:t>а) по способу передачи:</a:t>
            </a:r>
          </a:p>
          <a:p>
            <a:pPr>
              <a:lnSpc>
                <a:spcPct val="90000"/>
              </a:lnSpc>
            </a:pPr>
            <a:r>
              <a:rPr lang="ru-RU" sz="1600" dirty="0"/>
              <a:t>   двумя руками,</a:t>
            </a:r>
          </a:p>
          <a:p>
            <a:pPr>
              <a:lnSpc>
                <a:spcPct val="90000"/>
              </a:lnSpc>
            </a:pPr>
            <a:r>
              <a:rPr lang="ru-RU" sz="1600" dirty="0"/>
              <a:t>   одной рукой</a:t>
            </a:r>
            <a:r>
              <a:rPr lang="en-US" sz="1600" dirty="0"/>
              <a:t>;</a:t>
            </a:r>
            <a:endParaRPr lang="ru-RU" sz="1600" dirty="0"/>
          </a:p>
          <a:p>
            <a:pPr>
              <a:lnSpc>
                <a:spcPct val="90000"/>
              </a:lnSpc>
            </a:pPr>
            <a:r>
              <a:rPr lang="ru-RU" sz="1600" dirty="0"/>
              <a:t>б) по высоте обработки:</a:t>
            </a:r>
          </a:p>
          <a:p>
            <a:pPr>
              <a:lnSpc>
                <a:spcPct val="90000"/>
              </a:lnSpc>
            </a:pPr>
            <a:r>
              <a:rPr lang="ru-RU" sz="1600" dirty="0"/>
              <a:t>    стоя,</a:t>
            </a:r>
          </a:p>
          <a:p>
            <a:pPr>
              <a:lnSpc>
                <a:spcPct val="90000"/>
              </a:lnSpc>
            </a:pPr>
            <a:r>
              <a:rPr lang="ru-RU" sz="1600" dirty="0"/>
              <a:t>    в приседе</a:t>
            </a:r>
            <a:r>
              <a:rPr lang="en-US" sz="1600" dirty="0"/>
              <a:t>;</a:t>
            </a:r>
            <a:endParaRPr lang="ru-RU" sz="1600" dirty="0"/>
          </a:p>
          <a:p>
            <a:pPr>
              <a:lnSpc>
                <a:spcPct val="90000"/>
              </a:lnSpc>
            </a:pPr>
            <a:r>
              <a:rPr lang="ru-RU" sz="1600" dirty="0"/>
              <a:t>в) по направлению передачи:</a:t>
            </a:r>
          </a:p>
          <a:p>
            <a:pPr>
              <a:lnSpc>
                <a:spcPct val="90000"/>
              </a:lnSpc>
            </a:pPr>
            <a:r>
              <a:rPr lang="ru-RU" sz="1600" dirty="0"/>
              <a:t>    над собой</a:t>
            </a:r>
            <a:r>
              <a:rPr lang="en-US" sz="1600" dirty="0"/>
              <a:t>.</a:t>
            </a:r>
            <a:endParaRPr lang="ru-RU" sz="1600" dirty="0"/>
          </a:p>
          <a:p>
            <a:pPr>
              <a:lnSpc>
                <a:spcPct val="90000"/>
              </a:lnSpc>
            </a:pPr>
            <a:r>
              <a:rPr lang="ru-RU" sz="1600" dirty="0"/>
              <a:t>    впереди,</a:t>
            </a:r>
          </a:p>
          <a:p>
            <a:pPr>
              <a:lnSpc>
                <a:spcPct val="90000"/>
              </a:lnSpc>
            </a:pPr>
            <a:r>
              <a:rPr lang="ru-RU" sz="1600" dirty="0"/>
              <a:t>    за спиной,</a:t>
            </a:r>
          </a:p>
          <a:p>
            <a:pPr>
              <a:lnSpc>
                <a:spcPct val="90000"/>
              </a:lnSpc>
            </a:pPr>
            <a:r>
              <a:rPr lang="ru-RU" sz="1600" dirty="0"/>
              <a:t>    боком</a:t>
            </a:r>
            <a:r>
              <a:rPr lang="en-US" sz="1600" dirty="0"/>
              <a:t>;</a:t>
            </a:r>
          </a:p>
          <a:p>
            <a:pPr>
              <a:lnSpc>
                <a:spcPct val="90000"/>
              </a:lnSpc>
            </a:pPr>
            <a:r>
              <a:rPr lang="ru-RU" sz="1600" dirty="0"/>
              <a:t>г) по положению относительно стенки:</a:t>
            </a:r>
          </a:p>
          <a:p>
            <a:pPr>
              <a:lnSpc>
                <a:spcPct val="90000"/>
              </a:lnSpc>
            </a:pPr>
            <a:r>
              <a:rPr lang="ru-RU" sz="1600" dirty="0"/>
              <a:t>     лицом к стенке,</a:t>
            </a:r>
          </a:p>
          <a:p>
            <a:pPr>
              <a:lnSpc>
                <a:spcPct val="90000"/>
              </a:lnSpc>
            </a:pPr>
            <a:r>
              <a:rPr lang="ru-RU" sz="1600" dirty="0"/>
              <a:t>     спиной к стенке,</a:t>
            </a:r>
          </a:p>
          <a:p>
            <a:pPr>
              <a:lnSpc>
                <a:spcPct val="90000"/>
              </a:lnSpc>
            </a:pPr>
            <a:r>
              <a:rPr lang="ru-RU" sz="1600" dirty="0"/>
              <a:t>     боком к стенке.</a:t>
            </a:r>
          </a:p>
        </p:txBody>
      </p:sp>
      <p:grpSp>
        <p:nvGrpSpPr>
          <p:cNvPr id="9220" name="Group 10"/>
          <p:cNvGrpSpPr>
            <a:grpSpLocks/>
          </p:cNvGrpSpPr>
          <p:nvPr/>
        </p:nvGrpSpPr>
        <p:grpSpPr bwMode="auto">
          <a:xfrm>
            <a:off x="5257800" y="3124200"/>
            <a:ext cx="3276600" cy="1143000"/>
            <a:chOff x="2002" y="2146"/>
            <a:chExt cx="5539" cy="1881"/>
          </a:xfrm>
        </p:grpSpPr>
        <p:pic>
          <p:nvPicPr>
            <p:cNvPr id="9227"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02" y="2146"/>
              <a:ext cx="553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p:cNvSpPr txBox="1">
              <a:spLocks noChangeArrowheads="1"/>
            </p:cNvSpPr>
            <p:nvPr/>
          </p:nvSpPr>
          <p:spPr bwMode="auto">
            <a:xfrm>
              <a:off x="3720" y="3816"/>
              <a:ext cx="2107" cy="21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kumimoji="1" lang="ru-RU" sz="1400" b="1">
                <a:solidFill>
                  <a:srgbClr val="FFFFFF"/>
                </a:solidFill>
                <a:latin typeface="Times New Roman" pitchFamily="18" charset="0"/>
              </a:endParaRPr>
            </a:p>
            <a:p>
              <a:pPr algn="ctr" eaLnBrk="1" fontAlgn="base" hangingPunct="1">
                <a:spcBef>
                  <a:spcPct val="0"/>
                </a:spcBef>
                <a:spcAft>
                  <a:spcPct val="0"/>
                </a:spcAft>
              </a:pPr>
              <a:endParaRPr kumimoji="1" lang="ru-RU" sz="1400" b="1">
                <a:solidFill>
                  <a:srgbClr val="FFFFFF"/>
                </a:solidFill>
                <a:latin typeface="Times New Roman" pitchFamily="18" charset="0"/>
              </a:endParaRPr>
            </a:p>
          </p:txBody>
        </p:sp>
      </p:grpSp>
      <p:grpSp>
        <p:nvGrpSpPr>
          <p:cNvPr id="9221" name="Group 10"/>
          <p:cNvGrpSpPr>
            <a:grpSpLocks/>
          </p:cNvGrpSpPr>
          <p:nvPr/>
        </p:nvGrpSpPr>
        <p:grpSpPr bwMode="auto">
          <a:xfrm>
            <a:off x="5257800" y="3124200"/>
            <a:ext cx="3276600" cy="1143000"/>
            <a:chOff x="2002" y="2146"/>
            <a:chExt cx="5539" cy="1881"/>
          </a:xfrm>
        </p:grpSpPr>
        <p:pic>
          <p:nvPicPr>
            <p:cNvPr id="9225"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02" y="2146"/>
              <a:ext cx="553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2"/>
            <p:cNvSpPr txBox="1">
              <a:spLocks noChangeArrowheads="1"/>
            </p:cNvSpPr>
            <p:nvPr/>
          </p:nvSpPr>
          <p:spPr bwMode="auto">
            <a:xfrm>
              <a:off x="3720" y="3816"/>
              <a:ext cx="2107" cy="21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kumimoji="1" lang="ru-RU" sz="1400" b="1">
                <a:solidFill>
                  <a:srgbClr val="FFFFFF"/>
                </a:solidFill>
                <a:latin typeface="Times New Roman" pitchFamily="18" charset="0"/>
              </a:endParaRPr>
            </a:p>
          </p:txBody>
        </p:sp>
      </p:grpSp>
      <p:grpSp>
        <p:nvGrpSpPr>
          <p:cNvPr id="9222" name="Group 10"/>
          <p:cNvGrpSpPr>
            <a:grpSpLocks/>
          </p:cNvGrpSpPr>
          <p:nvPr/>
        </p:nvGrpSpPr>
        <p:grpSpPr bwMode="auto">
          <a:xfrm>
            <a:off x="4038600" y="2362200"/>
            <a:ext cx="5029200" cy="2819400"/>
            <a:chOff x="2002" y="2146"/>
            <a:chExt cx="5539" cy="1881"/>
          </a:xfrm>
        </p:grpSpPr>
        <p:pic>
          <p:nvPicPr>
            <p:cNvPr id="9223" name="Picture 1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02" y="2146"/>
              <a:ext cx="553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p:cNvSpPr txBox="1">
              <a:spLocks noChangeArrowheads="1"/>
            </p:cNvSpPr>
            <p:nvPr/>
          </p:nvSpPr>
          <p:spPr bwMode="auto">
            <a:xfrm>
              <a:off x="3720" y="3816"/>
              <a:ext cx="2107" cy="21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kumimoji="1" lang="ru-RU" sz="1400" b="1">
                <a:solidFill>
                  <a:srgbClr val="FFFFFF"/>
                </a:solidFill>
                <a:latin typeface="Times New Roman" pitchFamily="18" charset="0"/>
              </a:endParaRPr>
            </a:p>
          </p:txBody>
        </p:sp>
      </p:grpSp>
    </p:spTree>
    <p:extLst>
      <p:ext uri="{BB962C8B-B14F-4D97-AF65-F5344CB8AC3E}">
        <p14:creationId xmlns:p14="http://schemas.microsoft.com/office/powerpoint/2010/main" val="382126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971800" y="228600"/>
            <a:ext cx="3276600" cy="457200"/>
          </a:xfrm>
        </p:spPr>
        <p:txBody>
          <a:bodyPr anchor="ctr" anchorCtr="1"/>
          <a:lstStyle/>
          <a:p>
            <a:r>
              <a:rPr lang="ru-RU" sz="2400" b="1"/>
              <a:t>Прием мяча снизу</a:t>
            </a:r>
          </a:p>
        </p:txBody>
      </p:sp>
      <p:grpSp>
        <p:nvGrpSpPr>
          <p:cNvPr id="10243" name="Group 13"/>
          <p:cNvGrpSpPr>
            <a:grpSpLocks/>
          </p:cNvGrpSpPr>
          <p:nvPr/>
        </p:nvGrpSpPr>
        <p:grpSpPr bwMode="auto">
          <a:xfrm>
            <a:off x="762000" y="685800"/>
            <a:ext cx="7543800" cy="5334000"/>
            <a:chOff x="9811" y="2266"/>
            <a:chExt cx="3773" cy="1723"/>
          </a:xfrm>
        </p:grpSpPr>
        <p:pic>
          <p:nvPicPr>
            <p:cNvPr id="10244" name="Picture 1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811" y="2266"/>
              <a:ext cx="3773"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5"/>
            <p:cNvSpPr txBox="1">
              <a:spLocks noChangeArrowheads="1"/>
            </p:cNvSpPr>
            <p:nvPr/>
          </p:nvSpPr>
          <p:spPr bwMode="auto">
            <a:xfrm>
              <a:off x="10339" y="3778"/>
              <a:ext cx="2539" cy="21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kumimoji="1" lang="ru-RU" sz="1600" b="1">
                <a:solidFill>
                  <a:srgbClr val="FFFFFF"/>
                </a:solidFill>
                <a:latin typeface="Times New Roman" pitchFamily="18" charset="0"/>
              </a:endParaRPr>
            </a:p>
          </p:txBody>
        </p:sp>
      </p:grpSp>
    </p:spTree>
    <p:extLst>
      <p:ext uri="{BB962C8B-B14F-4D97-AF65-F5344CB8AC3E}">
        <p14:creationId xmlns:p14="http://schemas.microsoft.com/office/powerpoint/2010/main" val="422793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chor="ctr" anchorCtr="1"/>
          <a:lstStyle/>
          <a:p>
            <a:r>
              <a:rPr lang="ru-RU" sz="3200"/>
              <a:t>Требования к технике нижней передачи</a:t>
            </a:r>
          </a:p>
        </p:txBody>
      </p:sp>
      <p:sp>
        <p:nvSpPr>
          <p:cNvPr id="27651" name="Rectangle 3"/>
          <p:cNvSpPr>
            <a:spLocks noGrp="1" noChangeArrowheads="1"/>
          </p:cNvSpPr>
          <p:nvPr>
            <p:ph type="body" idx="4294967295"/>
          </p:nvPr>
        </p:nvSpPr>
        <p:spPr/>
        <p:txBody>
          <a:bodyPr/>
          <a:lstStyle/>
          <a:p>
            <a:r>
              <a:rPr lang="ru-RU" sz="1600"/>
              <a:t>1. Перед передачей ступни на одном уровне, или одна впереди другой на 0,5-1 ступни. Ступни на расстоянии не менее ширины плеч.</a:t>
            </a:r>
          </a:p>
          <a:p>
            <a:r>
              <a:rPr lang="ru-RU" sz="1600"/>
              <a:t>2. При передаче вперед туловище наклонено вперед (во всех фазах), при передаче за спину – вертикально.</a:t>
            </a:r>
          </a:p>
          <a:p>
            <a:r>
              <a:rPr lang="ru-RU" sz="1600"/>
              <a:t>3. Ноги согнуты в коленях, начинают выпрямляться раньше рук.</a:t>
            </a:r>
          </a:p>
          <a:p>
            <a:r>
              <a:rPr lang="ru-RU" sz="1600"/>
              <a:t>4. Перед передачей рук (предплечья и кисти) находятся на уровне пояса, локти впереди туловища.</a:t>
            </a:r>
          </a:p>
          <a:p>
            <a:r>
              <a:rPr lang="ru-RU" sz="1600"/>
              <a:t>5. Кисти сложены в </a:t>
            </a:r>
            <a:r>
              <a:rPr lang="en-US" sz="1600"/>
              <a:t>&lt;&lt;</a:t>
            </a:r>
            <a:r>
              <a:rPr lang="ru-RU" sz="1600"/>
              <a:t>замок</a:t>
            </a:r>
            <a:r>
              <a:rPr lang="en-US" sz="1600"/>
              <a:t>&gt;&gt;</a:t>
            </a:r>
            <a:r>
              <a:rPr lang="ru-RU" sz="1600"/>
              <a:t> (одна сжата, другая обхватывает) и отпущены.</a:t>
            </a:r>
          </a:p>
          <a:p>
            <a:r>
              <a:rPr lang="ru-RU" sz="1600"/>
              <a:t>6. Руки выпрямлены в локтях и плотно сложены. Мяч принимается на предплечья, чуть выше лучезапястных суставов. Положение рук позволяет игроку зрительно контролировать мяч в момент приема.</a:t>
            </a:r>
          </a:p>
          <a:p>
            <a:r>
              <a:rPr lang="ru-RU" sz="1600"/>
              <a:t>7. При приеме мяча, летящего в стороне от игрока, ближнее к мячу плечо поднимается до того, как руки складываются.</a:t>
            </a:r>
          </a:p>
          <a:p>
            <a:r>
              <a:rPr lang="ru-RU" sz="1600"/>
              <a:t>8. После приема руки остаются в положении приема, или незначительно сопровождают мяч.</a:t>
            </a:r>
          </a:p>
        </p:txBody>
      </p:sp>
    </p:spTree>
    <p:extLst>
      <p:ext uri="{BB962C8B-B14F-4D97-AF65-F5344CB8AC3E}">
        <p14:creationId xmlns:p14="http://schemas.microsoft.com/office/powerpoint/2010/main" val="407104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743200" y="188913"/>
            <a:ext cx="3886200" cy="504825"/>
          </a:xfrm>
        </p:spPr>
        <p:txBody>
          <a:bodyPr anchor="ctr" anchorCtr="1"/>
          <a:lstStyle/>
          <a:p>
            <a:r>
              <a:rPr lang="ru-RU" sz="2000" b="1"/>
              <a:t>Прием и передача мяча</a:t>
            </a:r>
          </a:p>
        </p:txBody>
      </p:sp>
      <p:grpSp>
        <p:nvGrpSpPr>
          <p:cNvPr id="12291" name="Group 8"/>
          <p:cNvGrpSpPr>
            <a:grpSpLocks/>
          </p:cNvGrpSpPr>
          <p:nvPr/>
        </p:nvGrpSpPr>
        <p:grpSpPr bwMode="auto">
          <a:xfrm>
            <a:off x="2268538" y="1052513"/>
            <a:ext cx="4895850" cy="5026025"/>
            <a:chOff x="12739" y="3859"/>
            <a:chExt cx="2467" cy="2698"/>
          </a:xfrm>
        </p:grpSpPr>
        <p:pic>
          <p:nvPicPr>
            <p:cNvPr id="12292"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739" y="3859"/>
              <a:ext cx="246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10"/>
            <p:cNvSpPr txBox="1">
              <a:spLocks noChangeArrowheads="1"/>
            </p:cNvSpPr>
            <p:nvPr/>
          </p:nvSpPr>
          <p:spPr bwMode="auto">
            <a:xfrm>
              <a:off x="12777" y="5673"/>
              <a:ext cx="2323" cy="88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86000"/>
                </a:lnSpc>
                <a:spcBef>
                  <a:spcPct val="0"/>
                </a:spcBef>
                <a:spcAft>
                  <a:spcPct val="0"/>
                </a:spcAft>
              </a:pPr>
              <a:endParaRPr kumimoji="1" lang="ru-RU" sz="2400">
                <a:solidFill>
                  <a:srgbClr val="FFFFFF"/>
                </a:solidFill>
                <a:latin typeface="Bookman Old Style" pitchFamily="18" charset="0"/>
              </a:endParaRPr>
            </a:p>
            <a:p>
              <a:pPr algn="ctr" eaLnBrk="1" fontAlgn="base" hangingPunct="1">
                <a:lnSpc>
                  <a:spcPct val="86000"/>
                </a:lnSpc>
                <a:spcBef>
                  <a:spcPct val="0"/>
                </a:spcBef>
                <a:spcAft>
                  <a:spcPct val="0"/>
                </a:spcAft>
              </a:pPr>
              <a:r>
                <a:rPr kumimoji="1" lang="ru-RU" sz="2400">
                  <a:solidFill>
                    <a:srgbClr val="FFFFFF"/>
                  </a:solidFill>
                  <a:latin typeface="Bookman Old Style" pitchFamily="18" charset="0"/>
                </a:rPr>
                <a:t>Положение рук для приема и передачи мяча снизу двумя руками</a:t>
              </a:r>
              <a:endParaRPr kumimoji="1" lang="ru-RU" sz="2400">
                <a:solidFill>
                  <a:srgbClr val="FFFFFF"/>
                </a:solidFill>
                <a:latin typeface="Times New Roman" pitchFamily="18" charset="0"/>
              </a:endParaRPr>
            </a:p>
          </p:txBody>
        </p:sp>
      </p:grpSp>
    </p:spTree>
    <p:extLst>
      <p:ext uri="{BB962C8B-B14F-4D97-AF65-F5344CB8AC3E}">
        <p14:creationId xmlns:p14="http://schemas.microsoft.com/office/powerpoint/2010/main" val="11455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228600"/>
            <a:ext cx="8229600" cy="1139825"/>
          </a:xfrm>
        </p:spPr>
        <p:txBody>
          <a:bodyPr anchor="ctr" anchorCtr="1"/>
          <a:lstStyle/>
          <a:p>
            <a:r>
              <a:rPr lang="ru-RU" sz="2800"/>
              <a:t>При выполнении нижней передачи возможны ошибки:</a:t>
            </a:r>
          </a:p>
        </p:txBody>
      </p:sp>
      <p:sp>
        <p:nvSpPr>
          <p:cNvPr id="28675" name="Rectangle 3"/>
          <p:cNvSpPr>
            <a:spLocks noGrp="1" noChangeArrowheads="1"/>
          </p:cNvSpPr>
          <p:nvPr>
            <p:ph type="body" idx="4294967295"/>
          </p:nvPr>
        </p:nvSpPr>
        <p:spPr/>
        <p:txBody>
          <a:bodyPr/>
          <a:lstStyle/>
          <a:p>
            <a:r>
              <a:rPr lang="ru-RU" sz="1600"/>
              <a:t>    Подготовительная фаза:</a:t>
            </a:r>
          </a:p>
          <a:p>
            <a:r>
              <a:rPr lang="ru-RU" sz="1600"/>
              <a:t>1. Ноги Выпрямлены в коленях.</a:t>
            </a:r>
          </a:p>
          <a:p>
            <a:r>
              <a:rPr lang="ru-RU" sz="1600"/>
              <a:t>2. Ноги излишне согнуты в коленях.</a:t>
            </a:r>
          </a:p>
          <a:p>
            <a:r>
              <a:rPr lang="ru-RU" sz="1600"/>
              <a:t>3. Ступни стоят узко.</a:t>
            </a:r>
          </a:p>
          <a:p>
            <a:r>
              <a:rPr lang="ru-RU" sz="1600"/>
              <a:t>4. Ступни стоят излишне широко.</a:t>
            </a:r>
          </a:p>
          <a:p>
            <a:r>
              <a:rPr lang="ru-RU" sz="1600"/>
              <a:t>5. Ступни не развернуты в направлении передачи.</a:t>
            </a:r>
          </a:p>
          <a:p>
            <a:r>
              <a:rPr lang="ru-RU" sz="1600"/>
              <a:t>6. Одна нога значительно впереди другой.</a:t>
            </a:r>
          </a:p>
          <a:p>
            <a:r>
              <a:rPr lang="ru-RU" sz="1600"/>
              <a:t>7. Пятки прижаты к полу.</a:t>
            </a:r>
          </a:p>
          <a:p>
            <a:r>
              <a:rPr lang="ru-RU" sz="1600"/>
              <a:t>8. Нет наклона.</a:t>
            </a:r>
          </a:p>
          <a:p>
            <a:r>
              <a:rPr lang="ru-RU" sz="1600"/>
              <a:t>9. Большой наклон.</a:t>
            </a:r>
          </a:p>
          <a:p>
            <a:r>
              <a:rPr lang="ru-RU" sz="1600"/>
              <a:t>10. Руки отпущены.</a:t>
            </a:r>
          </a:p>
          <a:p>
            <a:r>
              <a:rPr lang="ru-RU" sz="1600"/>
              <a:t>11. Рано складываются руки.</a:t>
            </a:r>
          </a:p>
          <a:p>
            <a:r>
              <a:rPr lang="ru-RU" sz="1600"/>
              <a:t>12. Разворот корпуса без необходимости.</a:t>
            </a:r>
          </a:p>
          <a:p>
            <a:r>
              <a:rPr lang="ru-RU" sz="1600"/>
              <a:t>13. При приеме мяча в стороне не поднято наружное плечо.</a:t>
            </a:r>
          </a:p>
          <a:p>
            <a:r>
              <a:rPr lang="ru-RU" sz="1600"/>
              <a:t>      </a:t>
            </a:r>
          </a:p>
        </p:txBody>
      </p:sp>
    </p:spTree>
    <p:extLst>
      <p:ext uri="{BB962C8B-B14F-4D97-AF65-F5344CB8AC3E}">
        <p14:creationId xmlns:p14="http://schemas.microsoft.com/office/powerpoint/2010/main" val="122922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nchor="ctr" anchorCtr="1"/>
          <a:lstStyle/>
          <a:p>
            <a:r>
              <a:rPr lang="ru-RU" sz="2800"/>
              <a:t>При выполнении нижней передачи возможны ошибки:</a:t>
            </a:r>
          </a:p>
        </p:txBody>
      </p:sp>
      <p:sp>
        <p:nvSpPr>
          <p:cNvPr id="29699" name="Rectangle 3"/>
          <p:cNvSpPr>
            <a:spLocks noGrp="1" noChangeArrowheads="1"/>
          </p:cNvSpPr>
          <p:nvPr>
            <p:ph type="body" idx="4294967295"/>
          </p:nvPr>
        </p:nvSpPr>
        <p:spPr/>
        <p:txBody>
          <a:bodyPr/>
          <a:lstStyle/>
          <a:p>
            <a:r>
              <a:rPr lang="ru-RU" sz="1800"/>
              <a:t>  Рабочая Фаза:</a:t>
            </a:r>
          </a:p>
          <a:p>
            <a:r>
              <a:rPr lang="ru-RU" sz="1800"/>
              <a:t>14. Плечи подняты.</a:t>
            </a:r>
          </a:p>
          <a:p>
            <a:r>
              <a:rPr lang="ru-RU" sz="1800"/>
              <a:t>15. Недостаточно натянуты руки.</a:t>
            </a:r>
          </a:p>
          <a:p>
            <a:r>
              <a:rPr lang="ru-RU" sz="1800"/>
              <a:t>16. Не плотно сложены руки.</a:t>
            </a:r>
          </a:p>
          <a:p>
            <a:r>
              <a:rPr lang="ru-RU" sz="1800"/>
              <a:t>17. Руки близко к корпусу.</a:t>
            </a:r>
          </a:p>
          <a:p>
            <a:r>
              <a:rPr lang="ru-RU" sz="1800"/>
              <a:t>18. Кисти подняты.</a:t>
            </a:r>
          </a:p>
          <a:p>
            <a:r>
              <a:rPr lang="ru-RU" sz="1800"/>
              <a:t>19. Кисти излишне опущены.</a:t>
            </a:r>
          </a:p>
          <a:p>
            <a:r>
              <a:rPr lang="ru-RU" sz="1800"/>
              <a:t>20. Прием одной рукой.</a:t>
            </a:r>
          </a:p>
          <a:p>
            <a:r>
              <a:rPr lang="ru-RU" sz="1800"/>
              <a:t>  Завершающая Фаза:</a:t>
            </a:r>
          </a:p>
          <a:p>
            <a:r>
              <a:rPr lang="ru-RU" sz="1800"/>
              <a:t>21. После приема руки высоко.</a:t>
            </a:r>
          </a:p>
          <a:p>
            <a:r>
              <a:rPr lang="ru-RU" sz="1800"/>
              <a:t>22. После приема руки отдергиваются.</a:t>
            </a:r>
          </a:p>
          <a:p>
            <a:r>
              <a:rPr lang="ru-RU" sz="1800"/>
              <a:t>23. После приема нет контакта с опорой (прыжок).</a:t>
            </a:r>
          </a:p>
          <a:p>
            <a:endParaRPr lang="ru-RU"/>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066800"/>
            <a:ext cx="2514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72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 anchorCtr="1"/>
          <a:lstStyle/>
          <a:p>
            <a:r>
              <a:rPr lang="ru-RU" sz="2800"/>
              <a:t>Подводящие упражнения к нижней передаче:</a:t>
            </a:r>
          </a:p>
        </p:txBody>
      </p:sp>
      <p:sp>
        <p:nvSpPr>
          <p:cNvPr id="30723" name="Rectangle 3"/>
          <p:cNvSpPr>
            <a:spLocks noGrp="1" noChangeArrowheads="1"/>
          </p:cNvSpPr>
          <p:nvPr>
            <p:ph type="body" idx="4294967295"/>
          </p:nvPr>
        </p:nvSpPr>
        <p:spPr/>
        <p:txBody>
          <a:bodyPr/>
          <a:lstStyle/>
          <a:p>
            <a:pPr>
              <a:lnSpc>
                <a:spcPct val="80000"/>
              </a:lnSpc>
            </a:pPr>
            <a:r>
              <a:rPr lang="ru-RU" sz="1400"/>
              <a:t>1. Сочетание положения обоих рук и основной стойки. Преподаватель или партнер давит на предплечья.</a:t>
            </a:r>
          </a:p>
          <a:p>
            <a:pPr>
              <a:lnSpc>
                <a:spcPct val="80000"/>
              </a:lnSpc>
            </a:pPr>
            <a:r>
              <a:rPr lang="ru-RU" sz="1400"/>
              <a:t>2. Подбросить мяч, после отскока от пола подставить под мяч сложенные руки, после вертикального отскока от рук поймать мяч.</a:t>
            </a:r>
          </a:p>
          <a:p>
            <a:pPr>
              <a:lnSpc>
                <a:spcPct val="80000"/>
              </a:lnSpc>
            </a:pPr>
            <a:r>
              <a:rPr lang="ru-RU" sz="1400"/>
              <a:t>3. Бросить мяч в стену, после отскока от пола подставить под мяч руки, направляя его в стену вверх – вперед, от стены поймать мяч.</a:t>
            </a:r>
          </a:p>
          <a:p>
            <a:pPr>
              <a:lnSpc>
                <a:spcPct val="80000"/>
              </a:lnSpc>
            </a:pPr>
            <a:r>
              <a:rPr lang="ru-RU" sz="1400"/>
              <a:t>4. Подбросить мяч, подставить под мяч сложенные руки. После вертикального отскока от рук поймать мяч.</a:t>
            </a:r>
          </a:p>
          <a:p>
            <a:pPr>
              <a:lnSpc>
                <a:spcPct val="80000"/>
              </a:lnSpc>
            </a:pPr>
            <a:r>
              <a:rPr lang="ru-RU" sz="1400"/>
              <a:t>5. С точного броска преподавателя вернуть мяч нижней передачей.</a:t>
            </a:r>
          </a:p>
          <a:p>
            <a:pPr>
              <a:lnSpc>
                <a:spcPct val="80000"/>
              </a:lnSpc>
            </a:pPr>
            <a:r>
              <a:rPr lang="ru-RU" sz="1400"/>
              <a:t>6. Бросить мяч в стену, подставить под мяч руки, направляя его в стену, от стены поймать мяч.</a:t>
            </a:r>
          </a:p>
          <a:p>
            <a:pPr>
              <a:lnSpc>
                <a:spcPct val="80000"/>
              </a:lnSpc>
            </a:pPr>
            <a:r>
              <a:rPr lang="ru-RU" sz="1400"/>
              <a:t>7. Бросить мяч вверх- вперед, переместиться, выполнить нижнюю передачу над собой, поймать мяч.</a:t>
            </a:r>
          </a:p>
          <a:p>
            <a:pPr>
              <a:lnSpc>
                <a:spcPct val="80000"/>
              </a:lnSpc>
            </a:pPr>
            <a:r>
              <a:rPr lang="ru-RU" sz="1400"/>
              <a:t>8. Двукратное, и многократное выполнение нижней передачи:</a:t>
            </a:r>
          </a:p>
          <a:p>
            <a:pPr>
              <a:lnSpc>
                <a:spcPct val="80000"/>
              </a:lnSpc>
            </a:pPr>
            <a:r>
              <a:rPr lang="ru-RU" sz="1400"/>
              <a:t>  над собой,</a:t>
            </a:r>
          </a:p>
          <a:p>
            <a:pPr>
              <a:lnSpc>
                <a:spcPct val="80000"/>
              </a:lnSpc>
            </a:pPr>
            <a:r>
              <a:rPr lang="ru-RU" sz="1400"/>
              <a:t>  со стены.</a:t>
            </a:r>
          </a:p>
          <a:p>
            <a:pPr>
              <a:lnSpc>
                <a:spcPct val="80000"/>
              </a:lnSpc>
            </a:pPr>
            <a:r>
              <a:rPr lang="ru-RU" sz="1400"/>
              <a:t>9. Выполнить нижнюю передачу с неточного набрасывания преподавателя или партнера. Мяч набрасывается:</a:t>
            </a:r>
          </a:p>
          <a:p>
            <a:pPr>
              <a:lnSpc>
                <a:spcPct val="80000"/>
              </a:lnSpc>
            </a:pPr>
            <a:r>
              <a:rPr lang="ru-RU" sz="1400"/>
              <a:t>  впереди или через игрока,</a:t>
            </a:r>
          </a:p>
          <a:p>
            <a:pPr>
              <a:lnSpc>
                <a:spcPct val="80000"/>
              </a:lnSpc>
            </a:pPr>
            <a:r>
              <a:rPr lang="ru-RU" sz="1400"/>
              <a:t>  слева или справа от игрока.</a:t>
            </a:r>
          </a:p>
          <a:p>
            <a:pPr>
              <a:lnSpc>
                <a:spcPct val="80000"/>
              </a:lnSpc>
            </a:pPr>
            <a:r>
              <a:rPr lang="ru-RU" sz="1400"/>
              <a:t>10. Нижняя придача от игрока к игроку.</a:t>
            </a:r>
          </a:p>
          <a:p>
            <a:pPr>
              <a:lnSpc>
                <a:spcPct val="80000"/>
              </a:lnSpc>
            </a:pPr>
            <a:r>
              <a:rPr lang="ru-RU" sz="1400"/>
              <a:t>11 Нижняя передача над собой с перемещением:</a:t>
            </a:r>
          </a:p>
          <a:p>
            <a:pPr>
              <a:lnSpc>
                <a:spcPct val="80000"/>
              </a:lnSpc>
            </a:pPr>
            <a:r>
              <a:rPr lang="ru-RU" sz="1400"/>
              <a:t>  вперед или назад</a:t>
            </a:r>
          </a:p>
          <a:p>
            <a:pPr>
              <a:lnSpc>
                <a:spcPct val="80000"/>
              </a:lnSpc>
            </a:pPr>
            <a:r>
              <a:rPr lang="ru-RU" sz="1400"/>
              <a:t>  в сторону.</a:t>
            </a:r>
          </a:p>
        </p:txBody>
      </p:sp>
    </p:spTree>
    <p:extLst>
      <p:ext uri="{BB962C8B-B14F-4D97-AF65-F5344CB8AC3E}">
        <p14:creationId xmlns:p14="http://schemas.microsoft.com/office/powerpoint/2010/main" val="2941603882"/>
      </p:ext>
    </p:extLst>
  </p:cSld>
  <p:clrMapOvr>
    <a:masterClrMapping/>
  </p:clrMapOvr>
</p:sld>
</file>

<file path=ppt/theme/theme1.xml><?xml version="1.0" encoding="utf-8"?>
<a:theme xmlns:a="http://schemas.openxmlformats.org/drawingml/2006/main" name="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Соревнование">
  <a:themeElements>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TotalTime>
  <Words>2362</Words>
  <Application>Microsoft Office PowerPoint</Application>
  <PresentationFormat>Экран (4:3)</PresentationFormat>
  <Paragraphs>268</Paragraphs>
  <Slides>26</Slides>
  <Notes>4</Notes>
  <HiddenSlides>0</HiddenSlides>
  <MMClips>0</MMClips>
  <ScaleCrop>false</ScaleCrop>
  <HeadingPairs>
    <vt:vector size="4" baseType="variant">
      <vt:variant>
        <vt:lpstr>Тема</vt:lpstr>
      </vt:variant>
      <vt:variant>
        <vt:i4>26</vt:i4>
      </vt:variant>
      <vt:variant>
        <vt:lpstr>Заголовки слайдов</vt:lpstr>
      </vt:variant>
      <vt:variant>
        <vt:i4>26</vt:i4>
      </vt:variant>
    </vt:vector>
  </HeadingPairs>
  <TitlesOfParts>
    <vt:vector size="52" baseType="lpstr">
      <vt:lpstr>Соревнование</vt:lpstr>
      <vt:lpstr>1_Соревнование</vt:lpstr>
      <vt:lpstr>2_Соревнование</vt:lpstr>
      <vt:lpstr>3_Соревнование</vt:lpstr>
      <vt:lpstr>4_Соревнование</vt:lpstr>
      <vt:lpstr>5_Соревнование</vt:lpstr>
      <vt:lpstr>6_Соревнование</vt:lpstr>
      <vt:lpstr>7_Соревнование</vt:lpstr>
      <vt:lpstr>8_Соревнование</vt:lpstr>
      <vt:lpstr>9_Соревнование</vt:lpstr>
      <vt:lpstr>10_Соревнование</vt:lpstr>
      <vt:lpstr>11_Соревнование</vt:lpstr>
      <vt:lpstr>12_Соревнование</vt:lpstr>
      <vt:lpstr>13_Соревнование</vt:lpstr>
      <vt:lpstr>14_Соревнование</vt:lpstr>
      <vt:lpstr>15_Соревнование</vt:lpstr>
      <vt:lpstr>16_Соревнование</vt:lpstr>
      <vt:lpstr>17_Соревнование</vt:lpstr>
      <vt:lpstr>18_Соревнование</vt:lpstr>
      <vt:lpstr>19_Соревнование</vt:lpstr>
      <vt:lpstr>22_Соревнование</vt:lpstr>
      <vt:lpstr>20_Соревнование</vt:lpstr>
      <vt:lpstr>21_Соревнование</vt:lpstr>
      <vt:lpstr>23_Соревнование</vt:lpstr>
      <vt:lpstr>24_Соревнование</vt:lpstr>
      <vt:lpstr>25_Соревнование</vt:lpstr>
      <vt:lpstr>Волейбол: Cтойка игрока, передачи и прием мяча </vt:lpstr>
      <vt:lpstr>1. Приема и передачи мяча  снизу двумя руками </vt:lpstr>
      <vt:lpstr>Нижняя передача</vt:lpstr>
      <vt:lpstr>Прием мяча снизу</vt:lpstr>
      <vt:lpstr>Требования к технике нижней передачи</vt:lpstr>
      <vt:lpstr>Прием и передача мяча</vt:lpstr>
      <vt:lpstr>При выполнении нижней передачи возможны ошибки:</vt:lpstr>
      <vt:lpstr>При выполнении нижней передачи возможны ошибки:</vt:lpstr>
      <vt:lpstr>Подводящие упражнения к нижней передаче:</vt:lpstr>
      <vt:lpstr>Прием и передача мяча двумя руками снизу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Прием и передача мяча сверху двумя руками.</vt:lpstr>
      <vt:lpstr>Передача двумя руками сверху</vt:lpstr>
      <vt:lpstr>Прием мяча двумя руками сверху</vt:lpstr>
      <vt:lpstr>СТОЙКИ ВОЛЕЙБОЛИСТА</vt:lpstr>
      <vt:lpstr>Требования к верхней передаче:</vt:lpstr>
      <vt:lpstr>Ошибки при выполнении верхней передачи</vt:lpstr>
      <vt:lpstr>Требования к верхней передаче:</vt:lpstr>
      <vt:lpstr>Рабочая фаза</vt:lpstr>
      <vt:lpstr>Завершающая фаза: </vt:lpstr>
      <vt:lpstr>Подводящие упражнения к верхней передаче: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Волейбол: Cтойка игрока, передачи и прием мяча</dc:title>
  <dc:creator>Ivan</dc:creator>
  <cp:lastModifiedBy>Ivan</cp:lastModifiedBy>
  <cp:revision>2</cp:revision>
  <dcterms:created xsi:type="dcterms:W3CDTF">2019-10-03T09:33:08Z</dcterms:created>
  <dcterms:modified xsi:type="dcterms:W3CDTF">2019-10-03T10:26:03Z</dcterms:modified>
</cp:coreProperties>
</file>